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8" r:id="rId3"/>
    <p:sldId id="261" r:id="rId4"/>
    <p:sldId id="259" r:id="rId5"/>
    <p:sldId id="270" r:id="rId6"/>
    <p:sldId id="262" r:id="rId7"/>
    <p:sldId id="263" r:id="rId8"/>
    <p:sldId id="271" r:id="rId9"/>
    <p:sldId id="272" r:id="rId10"/>
    <p:sldId id="264" r:id="rId11"/>
    <p:sldId id="265" r:id="rId12"/>
    <p:sldId id="273" r:id="rId13"/>
    <p:sldId id="274" r:id="rId14"/>
    <p:sldId id="266" r:id="rId15"/>
    <p:sldId id="267" r:id="rId16"/>
    <p:sldId id="268" r:id="rId17"/>
    <p:sldId id="269" r:id="rId18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 snapToObjects="1" showGuides="1">
      <p:cViewPr varScale="1">
        <p:scale>
          <a:sx n="48" d="100"/>
          <a:sy n="48" d="100"/>
        </p:scale>
        <p:origin x="1554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5A252F-1A95-4F44-BCBF-90BB4087E252}" type="datetimeFigureOut">
              <a:rPr lang="nl-NL" smtClean="0"/>
              <a:t>23-5-2022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5E16BD-5F6A-4F81-AAEA-500A7A4B958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658441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A0D7CFE-817B-EF4C-8DB4-AE526BC21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146C8-7F84-3B43-A8CA-D94E8AFF133B}" type="datetimeFigureOut">
              <a:rPr lang="nl-NL" smtClean="0"/>
              <a:t>23-5-2022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A1C036B-B631-944F-B1DC-B4585EC53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65D4013-91A2-3840-ADB3-0C59A48CB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195C5-EC6D-4F4E-B1D7-1C5B37B5E4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44852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BE9DD8-2088-4544-8B01-3F31FDB58D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ADF0C9B2-0B84-634F-89A4-3166C8E09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146C8-7F84-3B43-A8CA-D94E8AFF133B}" type="datetimeFigureOut">
              <a:rPr lang="nl-NL" smtClean="0"/>
              <a:t>23-5-2022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006CB170-2EDB-094A-A52C-3D877E0E2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33468F6-16B8-FF41-9A51-505284DEE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195C5-EC6D-4F4E-B1D7-1C5B37B5E4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18728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Afbeelding 7">
            <a:extLst>
              <a:ext uri="{FF2B5EF4-FFF2-40B4-BE49-F238E27FC236}">
                <a16:creationId xmlns:a16="http://schemas.microsoft.com/office/drawing/2014/main" id="{91462677-0410-D74F-B5B5-71ACF3BD23E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E8716E9C-00D5-7641-B264-E65417E25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60442"/>
            <a:ext cx="10515600" cy="10630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D8037BD-AFD2-CB4B-B670-F9B87CB5EC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802835"/>
            <a:ext cx="10515600" cy="3374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nl-NL" dirty="0"/>
              <a:t>Tekststijl van het model bewerken
Tweede niveau
Derde niveau
Vierde niveau
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E98C62A-82F5-DA4F-822A-EDF68A431F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146C8-7F84-3B43-A8CA-D94E8AFF133B}" type="datetimeFigureOut">
              <a:rPr lang="nl-NL" smtClean="0"/>
              <a:t>23-5-2022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02628AC-27EC-2B4B-8711-3F750BD7BA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43834AE-F540-0F4C-B274-3FED2D4244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0195C5-EC6D-4F4E-B1D7-1C5B37B5E4AF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71986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baseline="0">
          <a:solidFill>
            <a:schemeClr val="tx1"/>
          </a:solidFill>
          <a:latin typeface="Tahoma" panose="020B060403050404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 baseline="0">
          <a:solidFill>
            <a:schemeClr val="tx1"/>
          </a:solidFill>
          <a:latin typeface="Tahoma" panose="020B060403050404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e.tl/t-8xS9AEMntv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hyperlink" Target="https://www.youtube.com/watch?v=RWjjKngTaMM&amp;t=523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hyperlink" Target="https://youtu.be/Ne6aTIEtKs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hyperlink" Target="https://vimeo.com/649108910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A40604D-908E-7447-9D23-1ED650E79521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endParaRPr lang="nl-NL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B598489F-65BA-D843-81C2-F9D29929A83F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524000" y="3602038"/>
            <a:ext cx="9144000" cy="1655762"/>
          </a:xfrm>
        </p:spPr>
        <p:txBody>
          <a:bodyPr/>
          <a:lstStyle/>
          <a:p>
            <a:endParaRPr lang="nl-NL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1FDD4478-BF53-9547-B893-4685873E44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600200"/>
            <a:ext cx="12192000" cy="6858000"/>
          </a:xfrm>
          <a:prstGeom prst="rect">
            <a:avLst/>
          </a:prstGeom>
        </p:spPr>
      </p:pic>
      <p:sp>
        <p:nvSpPr>
          <p:cNvPr id="6" name="Titel 1">
            <a:extLst>
              <a:ext uri="{FF2B5EF4-FFF2-40B4-BE49-F238E27FC236}">
                <a16:creationId xmlns:a16="http://schemas.microsoft.com/office/drawing/2014/main" id="{85EC5D35-12B4-465A-9ECF-BE3F700D6EC4}"/>
              </a:ext>
            </a:extLst>
          </p:cNvPr>
          <p:cNvSpPr txBox="1">
            <a:spLocks/>
          </p:cNvSpPr>
          <p:nvPr/>
        </p:nvSpPr>
        <p:spPr>
          <a:xfrm>
            <a:off x="838200" y="4818372"/>
            <a:ext cx="10515600" cy="1063006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Tahoma" panose="020B0604030504040204" pitchFamily="34" charset="0"/>
                <a:ea typeface="+mj-ea"/>
                <a:cs typeface="+mj-cs"/>
              </a:defRPr>
            </a:lvl1pPr>
          </a:lstStyle>
          <a:p>
            <a:r>
              <a:rPr lang="nl-NL" b="1" dirty="0"/>
              <a:t>Achterhoek ambassadeurs</a:t>
            </a:r>
            <a:br>
              <a:rPr lang="nl-NL" dirty="0"/>
            </a:br>
            <a:endParaRPr lang="nl-NL" dirty="0"/>
          </a:p>
          <a:p>
            <a:r>
              <a:rPr lang="nl-NL" dirty="0"/>
              <a:t>Achterhoek Raad 23 mei 2022</a:t>
            </a:r>
          </a:p>
        </p:txBody>
      </p:sp>
    </p:spTree>
    <p:extLst>
      <p:ext uri="{BB962C8B-B14F-4D97-AF65-F5344CB8AC3E}">
        <p14:creationId xmlns:p14="http://schemas.microsoft.com/office/powerpoint/2010/main" val="26814425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F388AA-ACF2-3A48-BA54-A7891AF5B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979" y="901320"/>
            <a:ext cx="10515600" cy="1063006"/>
          </a:xfrm>
        </p:spPr>
        <p:txBody>
          <a:bodyPr>
            <a:normAutofit/>
          </a:bodyPr>
          <a:lstStyle/>
          <a:p>
            <a:r>
              <a:rPr lang="nl-NL" b="1" dirty="0"/>
              <a:t>Opzet</a:t>
            </a:r>
            <a:endParaRPr lang="nl-NL" dirty="0"/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199D0E75-AB07-4AE3-B3E1-143D4C8B93D3}"/>
              </a:ext>
            </a:extLst>
          </p:cNvPr>
          <p:cNvSpPr txBox="1"/>
          <p:nvPr/>
        </p:nvSpPr>
        <p:spPr>
          <a:xfrm>
            <a:off x="753979" y="1781237"/>
            <a:ext cx="964095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200" dirty="0"/>
              <a:t>Samenwerking en Evaluatie(S. Veneman)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200" dirty="0">
                <a:ea typeface="Times New Roman" panose="02020603050405020304" pitchFamily="18" charset="0"/>
                <a:cs typeface="Calibri" panose="020F0502020204030204" pitchFamily="34" charset="0"/>
              </a:rPr>
              <a:t>Visie 2030 (S. Veneman)</a:t>
            </a:r>
            <a:endParaRPr lang="nl-NL" sz="32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2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SW&amp;I en O&amp;A (M. Koster)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2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M&amp;B en W&amp;V (T. Kok)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2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CE&amp;E (H. Tappel)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200" dirty="0"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Gezondste Regio door </a:t>
            </a:r>
            <a:r>
              <a:rPr lang="nl-NL" sz="3200" dirty="0">
                <a:ea typeface="Times New Roman" panose="02020603050405020304" pitchFamily="18" charset="0"/>
                <a:cs typeface="Calibri" panose="020F0502020204030204" pitchFamily="34" charset="0"/>
              </a:rPr>
              <a:t>(R. Wilke)</a:t>
            </a:r>
            <a:endParaRPr lang="nl-NL" sz="32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60030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58523453-F119-4148-84AE-D9F10F007C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957" y="-65717"/>
            <a:ext cx="10589949" cy="6923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724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F388AA-ACF2-3A48-BA54-A7891AF5B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95000"/>
            <a:ext cx="10515600" cy="1063006"/>
          </a:xfrm>
        </p:spPr>
        <p:txBody>
          <a:bodyPr>
            <a:normAutofit fontScale="90000"/>
          </a:bodyPr>
          <a:lstStyle/>
          <a:p>
            <a:r>
              <a:rPr lang="nl-NL" b="1" dirty="0"/>
              <a:t>Conclusies evaluatie</a:t>
            </a:r>
            <a:br>
              <a:rPr lang="nl-NL" b="1" dirty="0"/>
            </a:br>
            <a:r>
              <a:rPr lang="nl-NL" sz="2800" b="1" dirty="0">
                <a:effectLst/>
                <a:latin typeface="Tahom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voortbouwen op een goede basis</a:t>
            </a:r>
            <a:endParaRPr lang="nl-NL" sz="2800" b="1" dirty="0"/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1B117149-C2D3-4497-BF59-F313B25BF2AB}"/>
              </a:ext>
            </a:extLst>
          </p:cNvPr>
          <p:cNvSpPr txBox="1"/>
          <p:nvPr/>
        </p:nvSpPr>
        <p:spPr>
          <a:xfrm>
            <a:off x="1106905" y="2195213"/>
            <a:ext cx="895149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nl-NL" sz="2800" dirty="0"/>
              <a:t>Brede waardering voor de samenwerking en meerwaarde voor de Achterhoek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nl-NL" sz="2800" dirty="0"/>
              <a:t>Meer betrokkenheid en goede samenwerkingscultuur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nl-NL" sz="2800" dirty="0"/>
              <a:t>Doelen worden onderschreven, veel uitvoeringskracht en cofinanciering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nl-NL" sz="2800" dirty="0"/>
              <a:t>Waardering van Rijk en provincie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nl-NL" sz="2800" dirty="0"/>
              <a:t>Praktische aanbevelingen gericht op versterken inrichting, geen principiële zaken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nl-NL" sz="2800" dirty="0"/>
              <a:t>Board heeft 17 actiepunten opgepakt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nl-NL" sz="24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2"/>
              </a:rPr>
              <a:t>https://we.tl/t-8xS9AEMntv</a:t>
            </a:r>
            <a:r>
              <a:rPr lang="nl-NL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nl-NL" sz="2400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nl-NL" sz="3600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nl-NL" sz="3600" dirty="0"/>
          </a:p>
          <a:p>
            <a:endParaRPr lang="nl-NL" dirty="0"/>
          </a:p>
          <a:p>
            <a:endParaRPr lang="nl-NL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444D544A-75DF-4ED0-B672-BFB0689C114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400" y="3014070"/>
            <a:ext cx="1685925" cy="1685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5996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F388AA-ACF2-3A48-BA54-A7891AF5B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3194"/>
            <a:ext cx="10515600" cy="1063006"/>
          </a:xfrm>
        </p:spPr>
        <p:txBody>
          <a:bodyPr>
            <a:normAutofit/>
          </a:bodyPr>
          <a:lstStyle/>
          <a:p>
            <a:r>
              <a:rPr lang="nl-NL" b="1" dirty="0"/>
              <a:t>Actualisatie Visie 2030</a:t>
            </a:r>
            <a:endParaRPr lang="nl-NL" dirty="0"/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199D0E75-AB07-4AE3-B3E1-143D4C8B93D3}"/>
              </a:ext>
            </a:extLst>
          </p:cNvPr>
          <p:cNvSpPr txBox="1"/>
          <p:nvPr/>
        </p:nvSpPr>
        <p:spPr>
          <a:xfrm>
            <a:off x="838200" y="1511236"/>
            <a:ext cx="105156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600" dirty="0"/>
              <a:t>Aanleiding;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600" dirty="0"/>
              <a:t>De wereld is veranderd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600" dirty="0"/>
              <a:t>Nieuwe inzichten en cijfers (Achterhoek Monitor)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600" dirty="0"/>
              <a:t>Aanscherpen doelen en indicatoren</a:t>
            </a:r>
          </a:p>
          <a:p>
            <a:endParaRPr lang="nl-NL" sz="3600" dirty="0"/>
          </a:p>
          <a:p>
            <a:r>
              <a:rPr lang="nl-NL" sz="3600" dirty="0"/>
              <a:t>Nieuwe ontwikkelingen;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600" dirty="0"/>
              <a:t>Achterhoek SDG-regio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endParaRPr lang="nl-NL" sz="3600" dirty="0"/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600" dirty="0"/>
              <a:t>Opgaven Landelijk Gebied</a:t>
            </a: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AD3F12CE-7CE6-4198-9F21-63C93DB040B4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8678" y="4689539"/>
            <a:ext cx="1314450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F761D6C1-7F8F-44F6-91B2-4DF72F1EA86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3128" y="4689539"/>
            <a:ext cx="1314450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26E4DF64-433E-40C7-8752-0338FED9FCED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7578" y="4689539"/>
            <a:ext cx="1314450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C82D89D9-BF0B-4F9F-84E8-D5643BC60592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2028" y="4689539"/>
            <a:ext cx="1304925" cy="1304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4849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F388AA-ACF2-3A48-BA54-A7891AF5B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78125"/>
            <a:ext cx="10515600" cy="1480932"/>
          </a:xfrm>
        </p:spPr>
        <p:txBody>
          <a:bodyPr>
            <a:noAutofit/>
          </a:bodyPr>
          <a:lstStyle/>
          <a:p>
            <a:r>
              <a:rPr lang="nl-NL" b="1" dirty="0"/>
              <a:t>Smart Werken &amp; Innovatie</a:t>
            </a:r>
            <a:br>
              <a:rPr lang="nl-NL" b="1" dirty="0"/>
            </a:br>
            <a:endParaRPr lang="nl-NL" b="1" dirty="0"/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51C18112-2125-4C78-8A67-278E54AA96E2}"/>
              </a:ext>
            </a:extLst>
          </p:cNvPr>
          <p:cNvSpPr txBox="1"/>
          <p:nvPr/>
        </p:nvSpPr>
        <p:spPr>
          <a:xfrm>
            <a:off x="639417" y="3429000"/>
            <a:ext cx="10913165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600" dirty="0"/>
              <a:t>Belangrijkste Opgaven: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Verhogen arbeidsproductiviteit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Technologisch én sociaal innoveren</a:t>
            </a:r>
          </a:p>
          <a:p>
            <a:endParaRPr lang="nl-NL" sz="3600" dirty="0"/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nl-NL" sz="3200" dirty="0"/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nl-NL" sz="3200" dirty="0"/>
          </a:p>
          <a:p>
            <a:endParaRPr lang="nl-NL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C9413A35-FE81-4EF8-B80A-0D52EA78E38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4" y="2013296"/>
            <a:ext cx="1304926" cy="1304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10E06E14-5499-4C9C-B913-C6A097E2C7A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0" y="2013296"/>
            <a:ext cx="1314450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F76CE501-59EA-4F41-9E6A-F338D9C6314E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100" y="2013296"/>
            <a:ext cx="1304925" cy="1304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67658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F388AA-ACF2-3A48-BA54-A7891AF5B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730765"/>
            <a:ext cx="10515600" cy="1063006"/>
          </a:xfrm>
        </p:spPr>
        <p:txBody>
          <a:bodyPr>
            <a:noAutofit/>
          </a:bodyPr>
          <a:lstStyle/>
          <a:p>
            <a:r>
              <a:rPr lang="nl-NL" b="1" dirty="0"/>
              <a:t>Smart Werken &amp; Innovatie</a:t>
            </a:r>
            <a:br>
              <a:rPr lang="nl-NL" b="1" dirty="0"/>
            </a:br>
            <a:endParaRPr lang="nl-NL" b="1" dirty="0"/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51C18112-2125-4C78-8A67-278E54AA96E2}"/>
              </a:ext>
            </a:extLst>
          </p:cNvPr>
          <p:cNvSpPr txBox="1"/>
          <p:nvPr/>
        </p:nvSpPr>
        <p:spPr>
          <a:xfrm>
            <a:off x="639417" y="3226237"/>
            <a:ext cx="10913165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600" dirty="0"/>
              <a:t>Aanscherping in nieuwe visie 2030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De Achterhoekse innovatiekracht inzetten voor maatschappelijk uitdagingen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Cross overs tussen sectoren tot stand laten komen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Verder vergroten netwerk buiten de regio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nl-NL" sz="3200" dirty="0"/>
          </a:p>
          <a:p>
            <a:endParaRPr lang="nl-NL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EE53EB84-853E-4B56-AD4C-3FC7987E268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921" y="1787537"/>
            <a:ext cx="1314450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2AFC8957-BFE3-4634-96DD-D658212DECA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6145" y="1787537"/>
            <a:ext cx="1314450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3CE7141B-560B-4E63-A53F-9665D47965DD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595" y="1792299"/>
            <a:ext cx="1304925" cy="13049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88010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F388AA-ACF2-3A48-BA54-A7891AF5B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130" y="730765"/>
            <a:ext cx="10515600" cy="1063006"/>
          </a:xfrm>
        </p:spPr>
        <p:txBody>
          <a:bodyPr>
            <a:noAutofit/>
          </a:bodyPr>
          <a:lstStyle/>
          <a:p>
            <a:r>
              <a:rPr lang="nl-NL" b="1" dirty="0"/>
              <a:t>Onderwijs en Arbeidsmarkt</a:t>
            </a: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51C18112-2125-4C78-8A67-278E54AA96E2}"/>
              </a:ext>
            </a:extLst>
          </p:cNvPr>
          <p:cNvSpPr txBox="1"/>
          <p:nvPr/>
        </p:nvSpPr>
        <p:spPr>
          <a:xfrm>
            <a:off x="596348" y="3260035"/>
            <a:ext cx="10913165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l-NL" sz="3600" dirty="0"/>
          </a:p>
          <a:p>
            <a:r>
              <a:rPr lang="nl-NL" sz="3600" dirty="0"/>
              <a:t>Belangrijkste Opgaven: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Terugdringen tekort aan arbeidskrachten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Verkleinen mismatch onderwijs en arbeidsmarkt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Inclusieve arbeidsmarkt</a:t>
            </a:r>
          </a:p>
          <a:p>
            <a:endParaRPr lang="nl-NL" sz="3600" dirty="0"/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nl-NL" sz="3200" dirty="0"/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nl-NL" sz="3200" dirty="0"/>
          </a:p>
          <a:p>
            <a:endParaRPr lang="nl-NL" dirty="0"/>
          </a:p>
        </p:txBody>
      </p:sp>
      <p:pic>
        <p:nvPicPr>
          <p:cNvPr id="7" name="Afbeelding 6" descr="Afbeelding met tekst, illustratie&#10;&#10;Automatisch gegenereerde beschrijving">
            <a:extLst>
              <a:ext uri="{FF2B5EF4-FFF2-40B4-BE49-F238E27FC236}">
                <a16:creationId xmlns:a16="http://schemas.microsoft.com/office/drawing/2014/main" id="{C8986B53-470E-4F74-B995-B0921924B0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037" y="2082006"/>
            <a:ext cx="1314451" cy="1314451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334DF5B3-094F-45CE-BD44-EBA691CCE13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8488" y="2082006"/>
            <a:ext cx="1314450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FCD468D5-5337-4008-BAEF-90B6E0F029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0641" y="2082006"/>
            <a:ext cx="1314450" cy="131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0553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F388AA-ACF2-3A48-BA54-A7891AF5B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130" y="730765"/>
            <a:ext cx="10515600" cy="1063006"/>
          </a:xfrm>
        </p:spPr>
        <p:txBody>
          <a:bodyPr>
            <a:noAutofit/>
          </a:bodyPr>
          <a:lstStyle/>
          <a:p>
            <a:r>
              <a:rPr lang="nl-NL" b="1" dirty="0"/>
              <a:t>Onderwijs en Arbeidsmarkt</a:t>
            </a: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51C18112-2125-4C78-8A67-278E54AA96E2}"/>
              </a:ext>
            </a:extLst>
          </p:cNvPr>
          <p:cNvSpPr txBox="1"/>
          <p:nvPr/>
        </p:nvSpPr>
        <p:spPr>
          <a:xfrm>
            <a:off x="596347" y="3159522"/>
            <a:ext cx="10913165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600" dirty="0"/>
              <a:t>Aanscherping in nieuwe visie 2030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Tekorten 1.500-2.000 per jaar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Binden en boeien door inzet op Leven Lang Ontwikkelen en Duurzame inzetbaarheid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Inzet op onbenut arbeidspotentieel en digitalisering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200" dirty="0">
                <a:hlinkClick r:id="rId2"/>
              </a:rPr>
              <a:t>Filmpje Week van de Techniek </a:t>
            </a:r>
            <a:r>
              <a:rPr lang="nl-NL" sz="3200">
                <a:hlinkClick r:id="rId2"/>
              </a:rPr>
              <a:t>Omroep Gelderland</a:t>
            </a:r>
            <a:endParaRPr lang="nl-NL" sz="3200" dirty="0"/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nl-NL" sz="3200" dirty="0"/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nl-NL" sz="3200" dirty="0"/>
          </a:p>
          <a:p>
            <a:endParaRPr lang="nl-NL" dirty="0"/>
          </a:p>
        </p:txBody>
      </p:sp>
      <p:pic>
        <p:nvPicPr>
          <p:cNvPr id="5" name="Afbeelding 4" descr="Afbeelding met tekst, illustratie&#10;&#10;Automatisch gegenereerde beschrijving">
            <a:extLst>
              <a:ext uri="{FF2B5EF4-FFF2-40B4-BE49-F238E27FC236}">
                <a16:creationId xmlns:a16="http://schemas.microsoft.com/office/drawing/2014/main" id="{60A5E21E-C998-40F8-BA7E-4D408CFE64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037" y="1605597"/>
            <a:ext cx="1314451" cy="1314451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5491F247-E5E7-49C5-9692-D4FBA1B7FAC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8489" y="1605598"/>
            <a:ext cx="1314450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E6347C34-87A6-494F-A973-704D983EF8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62939" y="1605598"/>
            <a:ext cx="1314450" cy="131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6705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F388AA-ACF2-3A48-BA54-A7891AF5B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62268"/>
            <a:ext cx="10515600" cy="1063006"/>
          </a:xfrm>
        </p:spPr>
        <p:txBody>
          <a:bodyPr>
            <a:noAutofit/>
          </a:bodyPr>
          <a:lstStyle/>
          <a:p>
            <a:r>
              <a:rPr lang="nl-NL" b="1" dirty="0"/>
              <a:t>Mobiliteit &amp; Bereikbaarheid</a:t>
            </a:r>
            <a:br>
              <a:rPr lang="nl-NL" b="1" dirty="0"/>
            </a:br>
            <a:endParaRPr lang="nl-NL" b="1" dirty="0"/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51C18112-2125-4C78-8A67-278E54AA96E2}"/>
              </a:ext>
            </a:extLst>
          </p:cNvPr>
          <p:cNvSpPr txBox="1"/>
          <p:nvPr/>
        </p:nvSpPr>
        <p:spPr>
          <a:xfrm>
            <a:off x="838200" y="2865528"/>
            <a:ext cx="1109876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600" dirty="0"/>
              <a:t>Belangrijkste Opgaven: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600" dirty="0"/>
              <a:t>Infrastructuur op orde en een goed doorstromend hoofdwegennet: </a:t>
            </a:r>
            <a:r>
              <a:rPr lang="nl-NL" sz="3600" dirty="0" err="1"/>
              <a:t>RegioExpres</a:t>
            </a:r>
            <a:r>
              <a:rPr lang="nl-NL" sz="3600" dirty="0"/>
              <a:t>, N18 en aansluiting A12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600" dirty="0"/>
              <a:t>Slim en duurzaam (deel)vervoer en mobiliteitsgedrag: Deelmodaliteiten, De Achterhoek Deelvervoer Coöperatie en de GAON-app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Fijnmazig (Fiets)netwerk: Snelle Fietsverbindingen</a:t>
            </a:r>
            <a:endParaRPr lang="nl-NL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B84820FD-2A2F-459F-925D-01A2228317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02521"/>
            <a:ext cx="1063006" cy="1054255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75FBA4A8-5F7C-45B8-8C2A-31AD6828197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206" y="1802522"/>
            <a:ext cx="1063006" cy="106300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33F41DD2-01E1-4D3F-BD61-9E9F56C374CD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212" y="1802522"/>
            <a:ext cx="1063006" cy="10764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85628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F388AA-ACF2-3A48-BA54-A7891AF5B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296" y="684110"/>
            <a:ext cx="10515600" cy="1063006"/>
          </a:xfrm>
        </p:spPr>
        <p:txBody>
          <a:bodyPr>
            <a:noAutofit/>
          </a:bodyPr>
          <a:lstStyle/>
          <a:p>
            <a:r>
              <a:rPr lang="nl-NL" b="1" dirty="0"/>
              <a:t>Mobiliteit &amp; Bereikbaarheid</a:t>
            </a:r>
            <a:br>
              <a:rPr lang="nl-NL" b="1" dirty="0"/>
            </a:br>
            <a:endParaRPr lang="nl-NL" b="1" dirty="0"/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51C18112-2125-4C78-8A67-278E54AA96E2}"/>
              </a:ext>
            </a:extLst>
          </p:cNvPr>
          <p:cNvSpPr txBox="1"/>
          <p:nvPr/>
        </p:nvSpPr>
        <p:spPr>
          <a:xfrm>
            <a:off x="838200" y="2236094"/>
            <a:ext cx="10913165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600" dirty="0"/>
              <a:t>Aanscherping in nieuwe visie 2030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Focus op inclusieve en duurzame initiatieven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Meer aandacht voor het stimuleren van gedragsverandering naar thuis-/hybride werken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Meer benadrukken van onze unieke GAON-app (</a:t>
            </a:r>
            <a:r>
              <a:rPr lang="nl-NL" sz="3600" dirty="0" err="1"/>
              <a:t>MaaS</a:t>
            </a:r>
            <a:r>
              <a:rPr lang="nl-NL" sz="3600" dirty="0"/>
              <a:t>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Verbetering van doelen en indicatoren zodat deze gemakkelijker en beter te monitoren zijn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2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/>
              </a:rPr>
              <a:t>https://youtu.be/Ne6aTIEtKss</a:t>
            </a:r>
            <a:endParaRPr lang="nl-NL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nl-NL" sz="3600" dirty="0"/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nl-NL" sz="3600" dirty="0"/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nl-NL" sz="3600" dirty="0"/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nl-NL" sz="3600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FDAEA76C-3DBA-4583-A49B-B93E617E58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653" y="1331843"/>
            <a:ext cx="840999" cy="840999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1CB18DF0-9C3F-4D36-AA66-AD8FFF86701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652" y="1331843"/>
            <a:ext cx="848139" cy="840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FB203CBE-32C9-4154-9A60-DE88A7993396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416" y="1331843"/>
            <a:ext cx="848139" cy="8487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58670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F388AA-ACF2-3A48-BA54-A7891AF5B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417" y="427540"/>
            <a:ext cx="10515600" cy="1063006"/>
          </a:xfrm>
        </p:spPr>
        <p:txBody>
          <a:bodyPr>
            <a:noAutofit/>
          </a:bodyPr>
          <a:lstStyle/>
          <a:p>
            <a:br>
              <a:rPr lang="nl-NL" b="1" dirty="0"/>
            </a:br>
            <a:r>
              <a:rPr lang="nl-NL" b="1" dirty="0"/>
              <a:t>Wonen &amp; Vastgoed</a:t>
            </a: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51C18112-2125-4C78-8A67-278E54AA96E2}"/>
              </a:ext>
            </a:extLst>
          </p:cNvPr>
          <p:cNvSpPr txBox="1"/>
          <p:nvPr/>
        </p:nvSpPr>
        <p:spPr>
          <a:xfrm>
            <a:off x="639417" y="2747079"/>
            <a:ext cx="1091316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600" dirty="0"/>
              <a:t>Belangrijkste Opgaven: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600" dirty="0"/>
              <a:t>Passende woningen in voldoende mate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Toekomstbestendig maken bestaande woningvoorraad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Transformatie/benutten (leegstaand) vastgoed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Bouw- en verbouwinnovatie</a:t>
            </a:r>
          </a:p>
          <a:p>
            <a:endParaRPr lang="nl-NL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236399EA-2E0D-40DF-A3CB-32E94AF2A9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827" y="1517615"/>
            <a:ext cx="1229463" cy="1229463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6F8D6BF8-A453-423B-A918-9038B716D6F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289" y="1517614"/>
            <a:ext cx="1229463" cy="122946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77E5D34C-F976-41E0-BE7F-B7FEA43B3156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753" y="1517616"/>
            <a:ext cx="1229463" cy="12294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2140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F388AA-ACF2-3A48-BA54-A7891AF5B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055" y="-5331"/>
            <a:ext cx="10515600" cy="1063006"/>
          </a:xfrm>
        </p:spPr>
        <p:txBody>
          <a:bodyPr>
            <a:noAutofit/>
          </a:bodyPr>
          <a:lstStyle/>
          <a:p>
            <a:br>
              <a:rPr lang="nl-NL" b="1" dirty="0"/>
            </a:br>
            <a:r>
              <a:rPr lang="nl-NL" b="1" dirty="0"/>
              <a:t>Wonen &amp; Vastgoed</a:t>
            </a: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51C18112-2125-4C78-8A67-278E54AA96E2}"/>
              </a:ext>
            </a:extLst>
          </p:cNvPr>
          <p:cNvSpPr txBox="1"/>
          <p:nvPr/>
        </p:nvSpPr>
        <p:spPr>
          <a:xfrm>
            <a:off x="518694" y="1909392"/>
            <a:ext cx="10913165" cy="7448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200" dirty="0"/>
              <a:t>Aanscherping in nieuwe visie 2030 </a:t>
            </a:r>
          </a:p>
          <a:p>
            <a:r>
              <a:rPr lang="nl-NL" sz="3200" dirty="0"/>
              <a:t>(</a:t>
            </a:r>
            <a:r>
              <a:rPr lang="nl-NL" sz="3200" dirty="0" err="1"/>
              <a:t>o.v.b</a:t>
            </a:r>
            <a:r>
              <a:rPr lang="nl-NL" sz="3200" dirty="0"/>
              <a:t>. uitkomsten nieuwe regionale woonagenda):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200" dirty="0"/>
              <a:t>Aanpak van zowel nieuwbouw als bestaande voorraad verbreden naar meer circulair, </a:t>
            </a:r>
            <a:r>
              <a:rPr lang="nl-NL" sz="3200" dirty="0" err="1"/>
              <a:t>biobased</a:t>
            </a:r>
            <a:r>
              <a:rPr lang="nl-NL" sz="3200" dirty="0"/>
              <a:t>, klimaatgericht en </a:t>
            </a:r>
            <a:r>
              <a:rPr lang="nl-NL" sz="3200" dirty="0" err="1"/>
              <a:t>natuurinclusief</a:t>
            </a:r>
            <a:r>
              <a:rPr lang="nl-NL" sz="3200" dirty="0"/>
              <a:t> bouwen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200"/>
              <a:t>Adaptieve programmering </a:t>
            </a:r>
            <a:r>
              <a:rPr lang="nl-NL" sz="3200" dirty="0"/>
              <a:t>en op korte termijn versnelling van de woningbouw-productie (ook met oog op aantrekken arbeidskrachten)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200" dirty="0"/>
              <a:t>Verdieping thema wonen en zorg/gezondheid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200" dirty="0"/>
              <a:t>Slim koppelen van wonen aan andere gebiedsopgaven</a:t>
            </a:r>
          </a:p>
          <a:p>
            <a:endParaRPr lang="nl-NL" sz="3600" dirty="0"/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nl-NL" sz="3600" dirty="0"/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nl-NL" sz="3600" dirty="0"/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nl-NL" sz="3200" dirty="0"/>
          </a:p>
          <a:p>
            <a:endParaRPr lang="nl-NL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BAB1AE03-FB0D-4B06-9875-A5EF3E3231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453" y="1057675"/>
            <a:ext cx="1012836" cy="851717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114F0CC8-A768-460D-A388-A4BC3CF6E4C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1289" y="1057675"/>
            <a:ext cx="1063006" cy="8517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6E4338DE-5967-408D-A30E-7ADEA58953B7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4125" y="1057675"/>
            <a:ext cx="1063006" cy="8517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42263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F388AA-ACF2-3A48-BA54-A7891AF5B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6348" y="526773"/>
            <a:ext cx="10515600" cy="1063006"/>
          </a:xfrm>
        </p:spPr>
        <p:txBody>
          <a:bodyPr>
            <a:noAutofit/>
          </a:bodyPr>
          <a:lstStyle/>
          <a:p>
            <a:r>
              <a:rPr lang="nl-NL" b="1" dirty="0"/>
              <a:t>Circulaire Economie &amp; Energietransitie</a:t>
            </a: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51C18112-2125-4C78-8A67-278E54AA96E2}"/>
              </a:ext>
            </a:extLst>
          </p:cNvPr>
          <p:cNvSpPr txBox="1"/>
          <p:nvPr/>
        </p:nvSpPr>
        <p:spPr>
          <a:xfrm>
            <a:off x="596348" y="3023232"/>
            <a:ext cx="1091316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600" dirty="0"/>
              <a:t>Belangrijkste Opgaven: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600" dirty="0" err="1"/>
              <a:t>Energieneutrale</a:t>
            </a:r>
            <a:r>
              <a:rPr lang="nl-NL" sz="3600" dirty="0"/>
              <a:t> Achterhoek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600" dirty="0"/>
              <a:t>Circulaire landbouw en duurzame voedselsystemen 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600" dirty="0"/>
              <a:t>Hernieuwbare grondstoffen in bouw &amp; infra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600" i="1" dirty="0"/>
              <a:t>Voor alle thema’s geldt: reductie van emissies naar </a:t>
            </a:r>
            <a:br>
              <a:rPr lang="nl-NL" sz="3600" i="1" dirty="0"/>
            </a:br>
            <a:r>
              <a:rPr lang="nl-NL" sz="3600" i="1" dirty="0"/>
              <a:t>het milieu en toename van de biodiversiteit 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endParaRPr lang="nl-NL" sz="3600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nl-NL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88C7FAD2-0271-453B-9AE6-20EDF5C961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113" y="1793772"/>
            <a:ext cx="1225001" cy="1063006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D7A7B7E3-1257-48A2-9133-10BC170B865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115" y="1793772"/>
            <a:ext cx="1229463" cy="104423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5E31BD67-8294-4EE9-B698-6FA14473AC22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668" y="1793772"/>
            <a:ext cx="1154091" cy="10442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92433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F388AA-ACF2-3A48-BA54-A7891AF5B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7113" y="540713"/>
            <a:ext cx="10515600" cy="1063006"/>
          </a:xfrm>
        </p:spPr>
        <p:txBody>
          <a:bodyPr>
            <a:noAutofit/>
          </a:bodyPr>
          <a:lstStyle/>
          <a:p>
            <a:r>
              <a:rPr lang="nl-NL" b="1" dirty="0"/>
              <a:t>Circulaire Economie &amp; Energietransitie</a:t>
            </a: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51C18112-2125-4C78-8A67-278E54AA96E2}"/>
              </a:ext>
            </a:extLst>
          </p:cNvPr>
          <p:cNvSpPr txBox="1"/>
          <p:nvPr/>
        </p:nvSpPr>
        <p:spPr>
          <a:xfrm>
            <a:off x="747113" y="2962522"/>
            <a:ext cx="10913165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600" dirty="0"/>
              <a:t>Aanscherping in nieuwe visie 2030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Verduurzaming van de economie en onze manier van </a:t>
            </a:r>
            <a:r>
              <a:rPr lang="nl-NL" sz="3600"/>
              <a:t>leven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/>
              <a:t>Ontwikkelen </a:t>
            </a:r>
            <a:r>
              <a:rPr lang="nl-NL" sz="3600" dirty="0"/>
              <a:t>en sluiten van kringlopen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600" dirty="0"/>
              <a:t>Versnellen van duurzame innovaties, van projecten naar </a:t>
            </a:r>
            <a:r>
              <a:rPr lang="nl-NL" sz="3600" dirty="0" err="1"/>
              <a:t>regiobrede</a:t>
            </a:r>
            <a:r>
              <a:rPr lang="nl-NL" sz="3600" dirty="0"/>
              <a:t> toepassing</a:t>
            </a:r>
            <a:endParaRPr lang="nl-NL" sz="3200" dirty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nl-NL" sz="3200" u="sng" dirty="0">
                <a:solidFill>
                  <a:srgbClr val="00B0F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https://vimeo.com/649108910</a:t>
            </a:r>
            <a:r>
              <a:rPr lang="nl-NL" sz="3200" dirty="0">
                <a:solidFill>
                  <a:srgbClr val="00B0F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nl-NL" sz="3200" dirty="0">
              <a:solidFill>
                <a:srgbClr val="00B0F0"/>
              </a:solidFill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1ADA6ACF-8BF5-48F6-A024-A1046C874E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113" y="1793772"/>
            <a:ext cx="1225001" cy="1063006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26AB9067-2E82-4A79-AEB8-783853497AD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115" y="1793772"/>
            <a:ext cx="1229463" cy="104423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8D200830-88AB-4894-BD5F-4CF2D47EABA8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668" y="1793772"/>
            <a:ext cx="1154091" cy="10442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45529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F388AA-ACF2-3A48-BA54-A7891AF5B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62268"/>
            <a:ext cx="10515600" cy="1063006"/>
          </a:xfrm>
        </p:spPr>
        <p:txBody>
          <a:bodyPr>
            <a:noAutofit/>
          </a:bodyPr>
          <a:lstStyle/>
          <a:p>
            <a:r>
              <a:rPr lang="nl-NL" b="1" dirty="0"/>
              <a:t>Gezondste Regio</a:t>
            </a: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51C18112-2125-4C78-8A67-278E54AA96E2}"/>
              </a:ext>
            </a:extLst>
          </p:cNvPr>
          <p:cNvSpPr txBox="1"/>
          <p:nvPr/>
        </p:nvSpPr>
        <p:spPr>
          <a:xfrm>
            <a:off x="639417" y="3677478"/>
            <a:ext cx="1091316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600" dirty="0"/>
              <a:t>Belangrijkste Opgaven: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600" dirty="0"/>
              <a:t>Preventie: gezonde inwoners en eigen regie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600" dirty="0"/>
              <a:t>Toegankelijke, goede en betaalbare zorg: Achterhoek Gezond</a:t>
            </a:r>
          </a:p>
          <a:p>
            <a:endParaRPr lang="nl-NL" dirty="0"/>
          </a:p>
        </p:txBody>
      </p:sp>
      <p:pic>
        <p:nvPicPr>
          <p:cNvPr id="5" name="Afbeelding 4" descr="Afbeelding met tekst&#10;&#10;Automatisch gegenereerde beschrijving">
            <a:extLst>
              <a:ext uri="{FF2B5EF4-FFF2-40B4-BE49-F238E27FC236}">
                <a16:creationId xmlns:a16="http://schemas.microsoft.com/office/drawing/2014/main" id="{D0C6A4C4-0C4A-460D-93D8-5859E4CDC6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874" y="2088552"/>
            <a:ext cx="1314451" cy="1314451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7F2D3CDB-B256-46A5-BE90-9C49D41036E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8325" y="2088552"/>
            <a:ext cx="1314450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A905698A-FB75-4FFF-8E24-50D492A47D5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776" y="2088552"/>
            <a:ext cx="1314450" cy="1314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2840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F388AA-ACF2-3A48-BA54-A7891AF5B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875" y="494043"/>
            <a:ext cx="10515600" cy="1063006"/>
          </a:xfrm>
        </p:spPr>
        <p:txBody>
          <a:bodyPr>
            <a:noAutofit/>
          </a:bodyPr>
          <a:lstStyle/>
          <a:p>
            <a:r>
              <a:rPr lang="nl-NL" b="1" dirty="0"/>
              <a:t>Gezondste Regio</a:t>
            </a:r>
          </a:p>
        </p:txBody>
      </p:sp>
      <p:sp>
        <p:nvSpPr>
          <p:cNvPr id="4" name="Tekstvak 3">
            <a:extLst>
              <a:ext uri="{FF2B5EF4-FFF2-40B4-BE49-F238E27FC236}">
                <a16:creationId xmlns:a16="http://schemas.microsoft.com/office/drawing/2014/main" id="{51C18112-2125-4C78-8A67-278E54AA96E2}"/>
              </a:ext>
            </a:extLst>
          </p:cNvPr>
          <p:cNvSpPr txBox="1"/>
          <p:nvPr/>
        </p:nvSpPr>
        <p:spPr>
          <a:xfrm>
            <a:off x="596348" y="2672239"/>
            <a:ext cx="10913165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3600" dirty="0"/>
              <a:t>Aanscherping in nieuwe visie 2030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600" dirty="0"/>
              <a:t>Meer gezondheid gaat niet alleen over zorg maar juist ook over werk, meedoen, onderwijs, wonen en leefomgeving.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nl-NL" sz="3600" dirty="0"/>
              <a:t>Vanuit deze samenhang werken aan meer gezonde en gelukkige inwoners: Achterhoek Gezond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nl-NL" sz="3200" dirty="0"/>
          </a:p>
          <a:p>
            <a:endParaRPr lang="nl-NL" dirty="0"/>
          </a:p>
        </p:txBody>
      </p:sp>
      <p:pic>
        <p:nvPicPr>
          <p:cNvPr id="5" name="Afbeelding 4" descr="Afbeelding met tekst&#10;&#10;Automatisch gegenereerde beschrijving">
            <a:extLst>
              <a:ext uri="{FF2B5EF4-FFF2-40B4-BE49-F238E27FC236}">
                <a16:creationId xmlns:a16="http://schemas.microsoft.com/office/drawing/2014/main" id="{048B9ACC-233C-45C9-970F-9755B54488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875" y="1455604"/>
            <a:ext cx="1314450" cy="131445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031705A6-47D0-48A5-9CF7-7EA3426946F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8325" y="1455604"/>
            <a:ext cx="1314450" cy="1314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1BE0EA04-D06B-4834-A1A5-013E4A4F008C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775" y="1455604"/>
            <a:ext cx="1314450" cy="1314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28999022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637</TotalTime>
  <Words>591</Words>
  <Application>Microsoft Office PowerPoint</Application>
  <PresentationFormat>Breedbeeld</PresentationFormat>
  <Paragraphs>105</Paragraphs>
  <Slides>17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17</vt:i4>
      </vt:variant>
    </vt:vector>
  </HeadingPairs>
  <TitlesOfParts>
    <vt:vector size="22" baseType="lpstr">
      <vt:lpstr>Arial</vt:lpstr>
      <vt:lpstr>Calibri</vt:lpstr>
      <vt:lpstr>Tahoma</vt:lpstr>
      <vt:lpstr>Wingdings</vt:lpstr>
      <vt:lpstr>Kantoorthema</vt:lpstr>
      <vt:lpstr>PowerPoint-presentatie</vt:lpstr>
      <vt:lpstr>Opzet</vt:lpstr>
      <vt:lpstr>PowerPoint-presentatie</vt:lpstr>
      <vt:lpstr>Conclusies evaluatie voortbouwen op een goede basis</vt:lpstr>
      <vt:lpstr>Actualisatie Visie 2030</vt:lpstr>
      <vt:lpstr>Smart Werken &amp; Innovatie </vt:lpstr>
      <vt:lpstr>Smart Werken &amp; Innovatie </vt:lpstr>
      <vt:lpstr>Onderwijs en Arbeidsmarkt</vt:lpstr>
      <vt:lpstr>Onderwijs en Arbeidsmarkt</vt:lpstr>
      <vt:lpstr>Mobiliteit &amp; Bereikbaarheid </vt:lpstr>
      <vt:lpstr>Mobiliteit &amp; Bereikbaarheid </vt:lpstr>
      <vt:lpstr> Wonen &amp; Vastgoed</vt:lpstr>
      <vt:lpstr> Wonen &amp; Vastgoed</vt:lpstr>
      <vt:lpstr>Circulaire Economie &amp; Energietransitie</vt:lpstr>
      <vt:lpstr>Circulaire Economie &amp; Energietransitie</vt:lpstr>
      <vt:lpstr>Gezondste Regio</vt:lpstr>
      <vt:lpstr>Gezondste Regio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Frans Hesselink</dc:creator>
  <cp:lastModifiedBy>Stortelder, Wilma</cp:lastModifiedBy>
  <cp:revision>119</cp:revision>
  <dcterms:created xsi:type="dcterms:W3CDTF">2019-05-12T16:40:24Z</dcterms:created>
  <dcterms:modified xsi:type="dcterms:W3CDTF">2022-05-23T06:33:47Z</dcterms:modified>
</cp:coreProperties>
</file>