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51" r:id="rId2"/>
  </p:sldMasterIdLst>
  <p:notesMasterIdLst>
    <p:notesMasterId r:id="rId12"/>
  </p:notesMasterIdLst>
  <p:sldIdLst>
    <p:sldId id="256" r:id="rId3"/>
    <p:sldId id="288" r:id="rId4"/>
    <p:sldId id="290" r:id="rId5"/>
    <p:sldId id="294" r:id="rId6"/>
    <p:sldId id="300" r:id="rId7"/>
    <p:sldId id="302" r:id="rId8"/>
    <p:sldId id="297" r:id="rId9"/>
    <p:sldId id="301" r:id="rId10"/>
    <p:sldId id="303" r:id="rId11"/>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ijl, gemiddeld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autoAdjust="0"/>
    <p:restoredTop sz="93792" autoAdjust="0"/>
  </p:normalViewPr>
  <p:slideViewPr>
    <p:cSldViewPr snapToGrid="0" snapToObjects="1" showGuides="1">
      <p:cViewPr varScale="1">
        <p:scale>
          <a:sx n="62" d="100"/>
          <a:sy n="62" d="100"/>
        </p:scale>
        <p:origin x="804" y="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A252F-1A95-4F44-BCBF-90BB4087E252}" type="datetimeFigureOut">
              <a:rPr lang="nl-NL" smtClean="0"/>
              <a:t>4-10-2021</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5E16BD-5F6A-4F81-AAEA-500A7A4B9588}" type="slidenum">
              <a:rPr lang="nl-NL" smtClean="0"/>
              <a:t>‹nr.›</a:t>
            </a:fld>
            <a:endParaRPr lang="nl-NL"/>
          </a:p>
        </p:txBody>
      </p:sp>
    </p:spTree>
    <p:extLst>
      <p:ext uri="{BB962C8B-B14F-4D97-AF65-F5344CB8AC3E}">
        <p14:creationId xmlns:p14="http://schemas.microsoft.com/office/powerpoint/2010/main" val="3265844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dia">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8A0D7CFE-817B-EF4C-8DB4-AE526BC21465}"/>
              </a:ext>
            </a:extLst>
          </p:cNvPr>
          <p:cNvSpPr>
            <a:spLocks noGrp="1"/>
          </p:cNvSpPr>
          <p:nvPr>
            <p:ph type="dt" sz="half" idx="10"/>
          </p:nvPr>
        </p:nvSpPr>
        <p:spPr/>
        <p:txBody>
          <a:bodyPr/>
          <a:lstStyle/>
          <a:p>
            <a:fld id="{139A6B07-0A21-4E12-8032-04CB515BED44}" type="datetime1">
              <a:rPr lang="nl-NL" smtClean="0"/>
              <a:t>4-10-2021</a:t>
            </a:fld>
            <a:endParaRPr lang="nl-NL"/>
          </a:p>
        </p:txBody>
      </p:sp>
      <p:sp>
        <p:nvSpPr>
          <p:cNvPr id="5" name="Tijdelijke aanduiding voor voettekst 4">
            <a:extLst>
              <a:ext uri="{FF2B5EF4-FFF2-40B4-BE49-F238E27FC236}">
                <a16:creationId xmlns:a16="http://schemas.microsoft.com/office/drawing/2014/main" id="{FA1C036B-B631-944F-B1DC-B4585EC536F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65D4013-91A2-3840-ADB3-0C59A48CBA30}"/>
              </a:ext>
            </a:extLst>
          </p:cNvPr>
          <p:cNvSpPr>
            <a:spLocks noGrp="1"/>
          </p:cNvSpPr>
          <p:nvPr>
            <p:ph type="sldNum" sz="quarter" idx="12"/>
          </p:nvPr>
        </p:nvSpPr>
        <p:spPr/>
        <p:txBody>
          <a:bodyPr/>
          <a:lstStyle/>
          <a:p>
            <a:r>
              <a:rPr lang="nl-NL" dirty="0"/>
              <a:t>Pagina </a:t>
            </a:r>
            <a:fld id="{500195C5-EC6D-4F4E-B1D7-1C5B37B5E4AF}" type="slidenum">
              <a:rPr lang="nl-NL" smtClean="0"/>
              <a:pPr/>
              <a:t>‹nr.›</a:t>
            </a:fld>
            <a:endParaRPr lang="nl-NL" dirty="0"/>
          </a:p>
        </p:txBody>
      </p:sp>
    </p:spTree>
    <p:extLst>
      <p:ext uri="{BB962C8B-B14F-4D97-AF65-F5344CB8AC3E}">
        <p14:creationId xmlns:p14="http://schemas.microsoft.com/office/powerpoint/2010/main" val="1744852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BE9DD8-2088-4544-8B01-3F31FDB58DE5}"/>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ADF0C9B2-0B84-634F-89A4-3166C8E0914F}"/>
              </a:ext>
            </a:extLst>
          </p:cNvPr>
          <p:cNvSpPr>
            <a:spLocks noGrp="1"/>
          </p:cNvSpPr>
          <p:nvPr>
            <p:ph type="dt" sz="half" idx="10"/>
          </p:nvPr>
        </p:nvSpPr>
        <p:spPr/>
        <p:txBody>
          <a:bodyPr/>
          <a:lstStyle/>
          <a:p>
            <a:fld id="{29F3C3D7-6AB6-4DA4-81AD-3DCB37B44B35}" type="datetime1">
              <a:rPr lang="nl-NL" smtClean="0"/>
              <a:t>4-10-2021</a:t>
            </a:fld>
            <a:endParaRPr lang="nl-NL"/>
          </a:p>
        </p:txBody>
      </p:sp>
      <p:sp>
        <p:nvSpPr>
          <p:cNvPr id="4" name="Tijdelijke aanduiding voor voettekst 3">
            <a:extLst>
              <a:ext uri="{FF2B5EF4-FFF2-40B4-BE49-F238E27FC236}">
                <a16:creationId xmlns:a16="http://schemas.microsoft.com/office/drawing/2014/main" id="{006CB170-2EDB-094A-A52C-3D877E0E2BA5}"/>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F33468F6-16B8-FF41-9A51-505284DEE4BE}"/>
              </a:ext>
            </a:extLst>
          </p:cNvPr>
          <p:cNvSpPr>
            <a:spLocks noGrp="1"/>
          </p:cNvSpPr>
          <p:nvPr>
            <p:ph type="sldNum" sz="quarter" idx="12"/>
          </p:nvPr>
        </p:nvSpPr>
        <p:spPr/>
        <p:txBody>
          <a:bodyPr/>
          <a:lstStyle/>
          <a:p>
            <a:r>
              <a:rPr lang="nl-NL" dirty="0"/>
              <a:t>Pagina </a:t>
            </a:r>
            <a:fld id="{500195C5-EC6D-4F4E-B1D7-1C5B37B5E4AF}" type="slidenum">
              <a:rPr lang="nl-NL" smtClean="0"/>
              <a:pPr/>
              <a:t>‹nr.›</a:t>
            </a:fld>
            <a:endParaRPr lang="nl-NL" dirty="0"/>
          </a:p>
        </p:txBody>
      </p:sp>
    </p:spTree>
    <p:extLst>
      <p:ext uri="{BB962C8B-B14F-4D97-AF65-F5344CB8AC3E}">
        <p14:creationId xmlns:p14="http://schemas.microsoft.com/office/powerpoint/2010/main" val="81872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109570" name="Rectangle 2"/>
          <p:cNvSpPr>
            <a:spLocks noGrp="1" noChangeArrowheads="1"/>
          </p:cNvSpPr>
          <p:nvPr>
            <p:ph type="ctrTitle"/>
          </p:nvPr>
        </p:nvSpPr>
        <p:spPr>
          <a:xfrm>
            <a:off x="1151467" y="863601"/>
            <a:ext cx="10363200" cy="1470025"/>
          </a:xfrm>
        </p:spPr>
        <p:txBody>
          <a:bodyPr/>
          <a:lstStyle>
            <a:lvl1pPr>
              <a:defRPr/>
            </a:lvl1pPr>
          </a:lstStyle>
          <a:p>
            <a:r>
              <a:rPr lang="nl-NL"/>
              <a:t>Klik om het opmaakprofiel te bewerken</a:t>
            </a:r>
          </a:p>
        </p:txBody>
      </p:sp>
      <p:sp>
        <p:nvSpPr>
          <p:cNvPr id="109571" name="Rectangle 3"/>
          <p:cNvSpPr>
            <a:spLocks noGrp="1" noChangeArrowheads="1"/>
          </p:cNvSpPr>
          <p:nvPr>
            <p:ph type="subTitle" idx="1"/>
          </p:nvPr>
        </p:nvSpPr>
        <p:spPr>
          <a:xfrm>
            <a:off x="1151467" y="2590800"/>
            <a:ext cx="8534400" cy="1752600"/>
          </a:xfrm>
        </p:spPr>
        <p:txBody>
          <a:bodyPr/>
          <a:lstStyle>
            <a:lvl1pPr marL="0" indent="0">
              <a:buFont typeface="Wingdings 2" pitchFamily="18" charset="2"/>
              <a:buNone/>
              <a:defRPr b="1" i="1"/>
            </a:lvl1pPr>
          </a:lstStyle>
          <a:p>
            <a:r>
              <a:rPr lang="nl-NL"/>
              <a:t>Klik om het opmaakprofiel van de modelondertitel te bewerken</a:t>
            </a:r>
          </a:p>
        </p:txBody>
      </p:sp>
    </p:spTree>
    <p:extLst>
      <p:ext uri="{BB962C8B-B14F-4D97-AF65-F5344CB8AC3E}">
        <p14:creationId xmlns:p14="http://schemas.microsoft.com/office/powerpoint/2010/main" val="2542898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709028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1"/>
            <a:ext cx="103632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Tree>
    <p:extLst>
      <p:ext uri="{BB962C8B-B14F-4D97-AF65-F5344CB8AC3E}">
        <p14:creationId xmlns:p14="http://schemas.microsoft.com/office/powerpoint/2010/main" val="1114572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1151467" y="1727201"/>
            <a:ext cx="5048251"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6402918" y="1727201"/>
            <a:ext cx="5050367"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294048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10972800" cy="1143000"/>
          </a:xfrm>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357580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Tree>
    <p:extLst>
      <p:ext uri="{BB962C8B-B14F-4D97-AF65-F5344CB8AC3E}">
        <p14:creationId xmlns:p14="http://schemas.microsoft.com/office/powerpoint/2010/main" val="1118640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267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1" y="273050"/>
            <a:ext cx="4011084"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512190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2389717" y="4800600"/>
            <a:ext cx="73152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a:p>
        </p:txBody>
      </p:sp>
      <p:sp>
        <p:nvSpPr>
          <p:cNvPr id="4" name="Tijdelijke aanduiding voor teks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3407057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36189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879417" y="431801"/>
            <a:ext cx="2573867" cy="5211763"/>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1151467" y="431801"/>
            <a:ext cx="7524751" cy="5211763"/>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28070780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reserve="1">
  <p:cSld name="Titel, illustratie en tekst">
    <p:spTree>
      <p:nvGrpSpPr>
        <p:cNvPr id="1" name=""/>
        <p:cNvGrpSpPr/>
        <p:nvPr/>
      </p:nvGrpSpPr>
      <p:grpSpPr>
        <a:xfrm>
          <a:off x="0" y="0"/>
          <a:ext cx="0" cy="0"/>
          <a:chOff x="0" y="0"/>
          <a:chExt cx="0" cy="0"/>
        </a:xfrm>
      </p:grpSpPr>
      <p:sp>
        <p:nvSpPr>
          <p:cNvPr id="2" name="Titel 1"/>
          <p:cNvSpPr>
            <a:spLocks noGrp="1"/>
          </p:cNvSpPr>
          <p:nvPr>
            <p:ph type="title"/>
          </p:nvPr>
        </p:nvSpPr>
        <p:spPr>
          <a:xfrm>
            <a:off x="1151468" y="431800"/>
            <a:ext cx="10301817" cy="1143000"/>
          </a:xfrm>
        </p:spPr>
        <p:txBody>
          <a:bodyPr/>
          <a:lstStyle/>
          <a:p>
            <a:r>
              <a:rPr lang="nl-NL"/>
              <a:t>Klik om de stijl te bewerken</a:t>
            </a:r>
          </a:p>
        </p:txBody>
      </p:sp>
      <p:sp>
        <p:nvSpPr>
          <p:cNvPr id="3" name="Tijdelijke aanduiding voor illustratie 2"/>
          <p:cNvSpPr>
            <a:spLocks noGrp="1"/>
          </p:cNvSpPr>
          <p:nvPr>
            <p:ph type="clipArt" sz="half" idx="1"/>
          </p:nvPr>
        </p:nvSpPr>
        <p:spPr>
          <a:xfrm>
            <a:off x="1151467" y="1727201"/>
            <a:ext cx="5048251" cy="3916363"/>
          </a:xfrm>
        </p:spPr>
        <p:txBody>
          <a:bodyPr/>
          <a:lstStyle/>
          <a:p>
            <a:pPr lvl="0"/>
            <a:endParaRPr lang="nl-NL" noProof="0"/>
          </a:p>
        </p:txBody>
      </p:sp>
      <p:sp>
        <p:nvSpPr>
          <p:cNvPr id="4" name="Tijdelijke aanduiding voor tekst 3"/>
          <p:cNvSpPr>
            <a:spLocks noGrp="1"/>
          </p:cNvSpPr>
          <p:nvPr>
            <p:ph type="body" sz="half" idx="2"/>
          </p:nvPr>
        </p:nvSpPr>
        <p:spPr>
          <a:xfrm>
            <a:off x="6402918" y="1727201"/>
            <a:ext cx="5050367" cy="3916363"/>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448852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dgm" preserve="1">
  <p:cSld name="Titel en diagram of organigram">
    <p:spTree>
      <p:nvGrpSpPr>
        <p:cNvPr id="1" name=""/>
        <p:cNvGrpSpPr/>
        <p:nvPr/>
      </p:nvGrpSpPr>
      <p:grpSpPr>
        <a:xfrm>
          <a:off x="0" y="0"/>
          <a:ext cx="0" cy="0"/>
          <a:chOff x="0" y="0"/>
          <a:chExt cx="0" cy="0"/>
        </a:xfrm>
      </p:grpSpPr>
      <p:sp>
        <p:nvSpPr>
          <p:cNvPr id="2" name="Titel 1"/>
          <p:cNvSpPr>
            <a:spLocks noGrp="1"/>
          </p:cNvSpPr>
          <p:nvPr>
            <p:ph type="title"/>
          </p:nvPr>
        </p:nvSpPr>
        <p:spPr>
          <a:xfrm>
            <a:off x="1151468" y="431800"/>
            <a:ext cx="10301817" cy="1143000"/>
          </a:xfrm>
        </p:spPr>
        <p:txBody>
          <a:bodyPr/>
          <a:lstStyle/>
          <a:p>
            <a:r>
              <a:rPr lang="nl-NL"/>
              <a:t>Klik om de stijl te bewerken</a:t>
            </a:r>
          </a:p>
        </p:txBody>
      </p:sp>
      <p:sp>
        <p:nvSpPr>
          <p:cNvPr id="3" name="Tijdelijke aanduiding voor SmartArt 2"/>
          <p:cNvSpPr>
            <a:spLocks noGrp="1"/>
          </p:cNvSpPr>
          <p:nvPr>
            <p:ph type="dgm" idx="1"/>
          </p:nvPr>
        </p:nvSpPr>
        <p:spPr>
          <a:xfrm>
            <a:off x="1151468" y="1727201"/>
            <a:ext cx="10301817" cy="3916363"/>
          </a:xfrm>
        </p:spPr>
        <p:txBody>
          <a:bodyPr/>
          <a:lstStyle/>
          <a:p>
            <a:pPr lvl="0"/>
            <a:endParaRPr lang="nl-NL" noProof="0"/>
          </a:p>
        </p:txBody>
      </p:sp>
    </p:spTree>
    <p:extLst>
      <p:ext uri="{BB962C8B-B14F-4D97-AF65-F5344CB8AC3E}">
        <p14:creationId xmlns:p14="http://schemas.microsoft.com/office/powerpoint/2010/main" val="38099385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image" Target="../media/image2.jpeg"/><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Afbeelding 7">
            <a:extLst>
              <a:ext uri="{FF2B5EF4-FFF2-40B4-BE49-F238E27FC236}">
                <a16:creationId xmlns:a16="http://schemas.microsoft.com/office/drawing/2014/main" id="{91462677-0410-D74F-B5B5-71ACF3BD23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jdelijke aanduiding voor titel 1">
            <a:extLst>
              <a:ext uri="{FF2B5EF4-FFF2-40B4-BE49-F238E27FC236}">
                <a16:creationId xmlns:a16="http://schemas.microsoft.com/office/drawing/2014/main" id="{E8716E9C-00D5-7641-B264-E65417E25B2A}"/>
              </a:ext>
            </a:extLst>
          </p:cNvPr>
          <p:cNvSpPr>
            <a:spLocks noGrp="1"/>
          </p:cNvSpPr>
          <p:nvPr>
            <p:ph type="title"/>
          </p:nvPr>
        </p:nvSpPr>
        <p:spPr>
          <a:xfrm>
            <a:off x="838200" y="1560442"/>
            <a:ext cx="10515600" cy="1063006"/>
          </a:xfrm>
          <a:prstGeom prst="rect">
            <a:avLst/>
          </a:prstGeom>
        </p:spPr>
        <p:txBody>
          <a:bodyPr vert="horz" lIns="91440" tIns="45720" rIns="91440" bIns="45720" rtlCol="0" anchor="ctr">
            <a:normAutofit/>
          </a:bodyPr>
          <a:lstStyle/>
          <a:p>
            <a:r>
              <a:rPr lang="nl-NL" dirty="0"/>
              <a:t>Klik om stijl te bewerken</a:t>
            </a:r>
          </a:p>
        </p:txBody>
      </p:sp>
      <p:sp>
        <p:nvSpPr>
          <p:cNvPr id="3" name="Tijdelijke aanduiding voor tekst 2">
            <a:extLst>
              <a:ext uri="{FF2B5EF4-FFF2-40B4-BE49-F238E27FC236}">
                <a16:creationId xmlns:a16="http://schemas.microsoft.com/office/drawing/2014/main" id="{DD8037BD-AFD2-CB4B-B670-F9B87CB5EC2D}"/>
              </a:ext>
            </a:extLst>
          </p:cNvPr>
          <p:cNvSpPr>
            <a:spLocks noGrp="1"/>
          </p:cNvSpPr>
          <p:nvPr>
            <p:ph type="body" idx="1"/>
          </p:nvPr>
        </p:nvSpPr>
        <p:spPr>
          <a:xfrm>
            <a:off x="838200" y="2802835"/>
            <a:ext cx="10515600" cy="3374128"/>
          </a:xfrm>
          <a:prstGeom prst="rect">
            <a:avLst/>
          </a:prstGeom>
        </p:spPr>
        <p:txBody>
          <a:bodyPr vert="horz" lIns="91440" tIns="45720" rIns="91440" bIns="45720" rtlCol="0">
            <a:normAutofit/>
          </a:bodyPr>
          <a:lstStyle/>
          <a:p>
            <a:r>
              <a:rPr lang="nl-NL" dirty="0"/>
              <a:t>Tekststijl van het model bewerken
Tweede niveau
Derde niveau
Vierde niveau
Vijfde niveau</a:t>
            </a:r>
          </a:p>
        </p:txBody>
      </p:sp>
      <p:sp>
        <p:nvSpPr>
          <p:cNvPr id="4" name="Tijdelijke aanduiding voor datum 3">
            <a:extLst>
              <a:ext uri="{FF2B5EF4-FFF2-40B4-BE49-F238E27FC236}">
                <a16:creationId xmlns:a16="http://schemas.microsoft.com/office/drawing/2014/main" id="{1E98C62A-82F5-DA4F-822A-EDF68A431F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76ED28-5BD6-40A5-90B0-E48AFF18407F}" type="datetime1">
              <a:rPr lang="nl-NL" smtClean="0"/>
              <a:t>4-10-2021</a:t>
            </a:fld>
            <a:endParaRPr lang="nl-NL"/>
          </a:p>
        </p:txBody>
      </p:sp>
      <p:sp>
        <p:nvSpPr>
          <p:cNvPr id="5" name="Tijdelijke aanduiding voor voettekst 4">
            <a:extLst>
              <a:ext uri="{FF2B5EF4-FFF2-40B4-BE49-F238E27FC236}">
                <a16:creationId xmlns:a16="http://schemas.microsoft.com/office/drawing/2014/main" id="{902628AC-27EC-2B4B-8711-3F750BD7BA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043834AE-F540-0F4C-B274-3FED2D424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0195C5-EC6D-4F4E-B1D7-1C5B37B5E4AF}" type="slidenum">
              <a:rPr lang="nl-NL" smtClean="0"/>
              <a:t>‹nr.›</a:t>
            </a:fld>
            <a:endParaRPr lang="nl-NL"/>
          </a:p>
        </p:txBody>
      </p:sp>
    </p:spTree>
    <p:extLst>
      <p:ext uri="{BB962C8B-B14F-4D97-AF65-F5344CB8AC3E}">
        <p14:creationId xmlns:p14="http://schemas.microsoft.com/office/powerpoint/2010/main" val="4071986642"/>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baseline="0">
          <a:solidFill>
            <a:schemeClr val="tx1"/>
          </a:solidFill>
          <a:latin typeface="Tahoma" panose="020B060403050404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151468" y="431800"/>
            <a:ext cx="1030181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NL"/>
              <a:t>Titel</a:t>
            </a:r>
          </a:p>
        </p:txBody>
      </p:sp>
      <p:sp>
        <p:nvSpPr>
          <p:cNvPr id="4099" name="Rectangle 3"/>
          <p:cNvSpPr>
            <a:spLocks noGrp="1" noChangeArrowheads="1"/>
          </p:cNvSpPr>
          <p:nvPr>
            <p:ph type="body" idx="1"/>
          </p:nvPr>
        </p:nvSpPr>
        <p:spPr bwMode="auto">
          <a:xfrm>
            <a:off x="1151468" y="1727201"/>
            <a:ext cx="10301817"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Eerste  niveau</a:t>
            </a:r>
          </a:p>
          <a:p>
            <a:pPr lvl="1"/>
            <a:r>
              <a:rPr lang="nl-NL" altLang="nl-NL"/>
              <a:t>Tweede niveau</a:t>
            </a:r>
          </a:p>
          <a:p>
            <a:pPr lvl="2"/>
            <a:r>
              <a:rPr lang="nl-NL" altLang="nl-NL"/>
              <a:t>Derde niveau</a:t>
            </a:r>
          </a:p>
          <a:p>
            <a:pPr lvl="3"/>
            <a:r>
              <a:rPr lang="nl-NL" altLang="nl-NL"/>
              <a:t>Vierde niveau</a:t>
            </a:r>
          </a:p>
        </p:txBody>
      </p:sp>
    </p:spTree>
    <p:extLst>
      <p:ext uri="{BB962C8B-B14F-4D97-AF65-F5344CB8AC3E}">
        <p14:creationId xmlns:p14="http://schemas.microsoft.com/office/powerpoint/2010/main" val="2428961220"/>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Lst>
  <p:hf hdr="0" ftr="0" dt="0"/>
  <p:txStyles>
    <p:titleStyle>
      <a:lvl1pPr algn="l" rtl="0" eaLnBrk="0" fontAlgn="base" hangingPunct="0">
        <a:spcBef>
          <a:spcPct val="0"/>
        </a:spcBef>
        <a:spcAft>
          <a:spcPct val="0"/>
        </a:spcAft>
        <a:defRPr sz="3200" i="1">
          <a:solidFill>
            <a:schemeClr val="tx2"/>
          </a:solidFill>
          <a:latin typeface="+mj-lt"/>
          <a:ea typeface="+mj-ea"/>
          <a:cs typeface="+mj-cs"/>
        </a:defRPr>
      </a:lvl1pPr>
      <a:lvl2pPr algn="l" rtl="0" eaLnBrk="0" fontAlgn="base" hangingPunct="0">
        <a:spcBef>
          <a:spcPct val="0"/>
        </a:spcBef>
        <a:spcAft>
          <a:spcPct val="0"/>
        </a:spcAft>
        <a:defRPr sz="3200" i="1">
          <a:solidFill>
            <a:schemeClr val="tx2"/>
          </a:solidFill>
          <a:latin typeface="Verdana" pitchFamily="34" charset="0"/>
        </a:defRPr>
      </a:lvl2pPr>
      <a:lvl3pPr algn="l" rtl="0" eaLnBrk="0" fontAlgn="base" hangingPunct="0">
        <a:spcBef>
          <a:spcPct val="0"/>
        </a:spcBef>
        <a:spcAft>
          <a:spcPct val="0"/>
        </a:spcAft>
        <a:defRPr sz="3200" i="1">
          <a:solidFill>
            <a:schemeClr val="tx2"/>
          </a:solidFill>
          <a:latin typeface="Verdana" pitchFamily="34" charset="0"/>
        </a:defRPr>
      </a:lvl3pPr>
      <a:lvl4pPr algn="l" rtl="0" eaLnBrk="0" fontAlgn="base" hangingPunct="0">
        <a:spcBef>
          <a:spcPct val="0"/>
        </a:spcBef>
        <a:spcAft>
          <a:spcPct val="0"/>
        </a:spcAft>
        <a:defRPr sz="3200" i="1">
          <a:solidFill>
            <a:schemeClr val="tx2"/>
          </a:solidFill>
          <a:latin typeface="Verdana" pitchFamily="34" charset="0"/>
        </a:defRPr>
      </a:lvl4pPr>
      <a:lvl5pPr algn="l" rtl="0" eaLnBrk="0" fontAlgn="base" hangingPunct="0">
        <a:spcBef>
          <a:spcPct val="0"/>
        </a:spcBef>
        <a:spcAft>
          <a:spcPct val="0"/>
        </a:spcAft>
        <a:defRPr sz="3200" i="1">
          <a:solidFill>
            <a:schemeClr val="tx2"/>
          </a:solidFill>
          <a:latin typeface="Verdana" pitchFamily="34" charset="0"/>
        </a:defRPr>
      </a:lvl5pPr>
      <a:lvl6pPr marL="457200" algn="l" rtl="0" fontAlgn="base">
        <a:spcBef>
          <a:spcPct val="0"/>
        </a:spcBef>
        <a:spcAft>
          <a:spcPct val="0"/>
        </a:spcAft>
        <a:defRPr sz="3200" i="1">
          <a:solidFill>
            <a:schemeClr val="tx2"/>
          </a:solidFill>
          <a:latin typeface="Verdana" pitchFamily="34" charset="0"/>
        </a:defRPr>
      </a:lvl6pPr>
      <a:lvl7pPr marL="914400" algn="l" rtl="0" fontAlgn="base">
        <a:spcBef>
          <a:spcPct val="0"/>
        </a:spcBef>
        <a:spcAft>
          <a:spcPct val="0"/>
        </a:spcAft>
        <a:defRPr sz="3200" i="1">
          <a:solidFill>
            <a:schemeClr val="tx2"/>
          </a:solidFill>
          <a:latin typeface="Verdana" pitchFamily="34" charset="0"/>
        </a:defRPr>
      </a:lvl7pPr>
      <a:lvl8pPr marL="1371600" algn="l" rtl="0" fontAlgn="base">
        <a:spcBef>
          <a:spcPct val="0"/>
        </a:spcBef>
        <a:spcAft>
          <a:spcPct val="0"/>
        </a:spcAft>
        <a:defRPr sz="3200" i="1">
          <a:solidFill>
            <a:schemeClr val="tx2"/>
          </a:solidFill>
          <a:latin typeface="Verdana" pitchFamily="34" charset="0"/>
        </a:defRPr>
      </a:lvl8pPr>
      <a:lvl9pPr marL="1828800" algn="l" rtl="0" fontAlgn="base">
        <a:spcBef>
          <a:spcPct val="0"/>
        </a:spcBef>
        <a:spcAft>
          <a:spcPct val="0"/>
        </a:spcAft>
        <a:defRPr sz="3200" i="1">
          <a:solidFill>
            <a:schemeClr val="tx2"/>
          </a:solidFill>
          <a:latin typeface="Verdana" pitchFamily="34" charset="0"/>
        </a:defRPr>
      </a:lvl9pPr>
    </p:titleStyle>
    <p:bodyStyle>
      <a:lvl1pPr marL="342900" indent="-342900" algn="l" rtl="0" eaLnBrk="0" fontAlgn="base" hangingPunct="0">
        <a:spcBef>
          <a:spcPct val="20000"/>
        </a:spcBef>
        <a:spcAft>
          <a:spcPct val="0"/>
        </a:spcAft>
        <a:buFont typeface="Wingdings 2" panose="05020102010507070707" pitchFamily="18" charset="2"/>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Font typeface="Verdana" panose="020B0604030504040204" pitchFamily="34" charset="0"/>
        <a:buChar char="▫"/>
        <a:defRPr sz="2400">
          <a:solidFill>
            <a:schemeClr val="tx1"/>
          </a:solidFill>
          <a:latin typeface="+mn-lt"/>
        </a:defRPr>
      </a:lvl2pPr>
      <a:lvl3pPr marL="1143000" indent="-228600" algn="l" rtl="0" eaLnBrk="0" fontAlgn="base" hangingPunct="0">
        <a:spcBef>
          <a:spcPct val="20000"/>
        </a:spcBef>
        <a:spcAft>
          <a:spcPct val="0"/>
        </a:spcAft>
        <a:buFont typeface="Verdana" panose="020B0604030504040204" pitchFamily="34" charset="0"/>
        <a:buChar char="▪"/>
        <a:defRPr sz="2400">
          <a:solidFill>
            <a:schemeClr val="tx1"/>
          </a:solidFill>
          <a:latin typeface="+mn-lt"/>
        </a:defRPr>
      </a:lvl3pPr>
      <a:lvl4pPr marL="1600200" indent="-228600" algn="l" rtl="0" eaLnBrk="0" fontAlgn="base" hangingPunct="0">
        <a:spcBef>
          <a:spcPct val="20000"/>
        </a:spcBef>
        <a:spcAft>
          <a:spcPct val="0"/>
        </a:spcAft>
        <a:buFont typeface="Verdana" panose="020B0604030504040204" pitchFamily="34" charset="0"/>
        <a:buChar char="–"/>
        <a:defRPr sz="2400">
          <a:solidFill>
            <a:schemeClr val="tx1"/>
          </a:solidFill>
          <a:latin typeface="+mn-lt"/>
        </a:defRPr>
      </a:lvl4pPr>
      <a:lvl5pPr marL="2057400" indent="-228600" algn="l" rtl="0" eaLnBrk="0" fontAlgn="base" hangingPunct="0">
        <a:spcBef>
          <a:spcPct val="20000"/>
        </a:spcBef>
        <a:spcAft>
          <a:spcPct val="0"/>
        </a:spcAft>
        <a:buChar char="»"/>
        <a:defRPr sz="2400">
          <a:solidFill>
            <a:schemeClr val="tx1"/>
          </a:solidFill>
          <a:latin typeface="+mn-lt"/>
        </a:defRPr>
      </a:lvl5pPr>
      <a:lvl6pPr marL="2514600" indent="-228600" algn="l" rtl="0" fontAlgn="base">
        <a:spcBef>
          <a:spcPct val="20000"/>
        </a:spcBef>
        <a:spcAft>
          <a:spcPct val="0"/>
        </a:spcAft>
        <a:buChar char="»"/>
        <a:defRPr sz="2400">
          <a:solidFill>
            <a:schemeClr val="tx1"/>
          </a:solidFill>
          <a:latin typeface="+mn-lt"/>
        </a:defRPr>
      </a:lvl6pPr>
      <a:lvl7pPr marL="2971800" indent="-228600" algn="l" rtl="0" fontAlgn="base">
        <a:spcBef>
          <a:spcPct val="20000"/>
        </a:spcBef>
        <a:spcAft>
          <a:spcPct val="0"/>
        </a:spcAft>
        <a:buChar char="»"/>
        <a:defRPr sz="2400">
          <a:solidFill>
            <a:schemeClr val="tx1"/>
          </a:solidFill>
          <a:latin typeface="+mn-lt"/>
        </a:defRPr>
      </a:lvl7pPr>
      <a:lvl8pPr marL="3429000" indent="-228600" algn="l" rtl="0" fontAlgn="base">
        <a:spcBef>
          <a:spcPct val="20000"/>
        </a:spcBef>
        <a:spcAft>
          <a:spcPct val="0"/>
        </a:spcAft>
        <a:buChar char="»"/>
        <a:defRPr sz="2400">
          <a:solidFill>
            <a:schemeClr val="tx1"/>
          </a:solidFill>
          <a:latin typeface="+mn-lt"/>
        </a:defRPr>
      </a:lvl8pPr>
      <a:lvl9pPr marL="3886200" indent="-228600" algn="l" rtl="0" fontAlgn="base">
        <a:spcBef>
          <a:spcPct val="20000"/>
        </a:spcBef>
        <a:spcAft>
          <a:spcPct val="0"/>
        </a:spcAft>
        <a:buChar char="»"/>
        <a:defRPr sz="2400">
          <a:solidFill>
            <a:schemeClr val="tx1"/>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www.youtube.com/watch?v=YjNLmJeHaU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1FDD4478-BF53-9547-B893-4685873E44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26" y="752"/>
            <a:ext cx="12192000" cy="6858000"/>
          </a:xfrm>
          <a:prstGeom prst="rect">
            <a:avLst/>
          </a:prstGeom>
        </p:spPr>
      </p:pic>
      <p:sp>
        <p:nvSpPr>
          <p:cNvPr id="6" name="Tekstvak 5"/>
          <p:cNvSpPr txBox="1"/>
          <p:nvPr/>
        </p:nvSpPr>
        <p:spPr>
          <a:xfrm>
            <a:off x="709684" y="2524836"/>
            <a:ext cx="4503761" cy="4093428"/>
          </a:xfrm>
          <a:prstGeom prst="rect">
            <a:avLst/>
          </a:prstGeom>
          <a:noFill/>
        </p:spPr>
        <p:txBody>
          <a:bodyPr wrap="square" rtlCol="0">
            <a:spAutoFit/>
          </a:bodyPr>
          <a:lstStyle/>
          <a:p>
            <a:r>
              <a:rPr lang="nl-NL" sz="2800" b="1" dirty="0"/>
              <a:t>Circulaire landbouw &amp; Droogte</a:t>
            </a:r>
          </a:p>
          <a:p>
            <a:r>
              <a:rPr lang="nl-NL" sz="2800" dirty="0"/>
              <a:t>Achterhoek Raad</a:t>
            </a:r>
          </a:p>
          <a:p>
            <a:endParaRPr lang="nl-NL" sz="2800" b="1" dirty="0"/>
          </a:p>
          <a:p>
            <a:r>
              <a:rPr lang="nl-NL" sz="2000" b="1" dirty="0" err="1"/>
              <a:t>Anjo</a:t>
            </a:r>
            <a:r>
              <a:rPr lang="nl-NL" sz="2000" b="1" dirty="0"/>
              <a:t> Bosman, wethouder Berkelland</a:t>
            </a:r>
          </a:p>
          <a:p>
            <a:r>
              <a:rPr lang="nl-NL" sz="2000" b="1" dirty="0"/>
              <a:t>Achterhoek Board</a:t>
            </a:r>
          </a:p>
          <a:p>
            <a:r>
              <a:rPr lang="nl-NL" sz="2000" dirty="0"/>
              <a:t>(</a:t>
            </a:r>
            <a:r>
              <a:rPr lang="nl-NL" sz="2000" dirty="0" err="1"/>
              <a:t>Linking</a:t>
            </a:r>
            <a:r>
              <a:rPr lang="nl-NL" sz="2000" dirty="0"/>
              <a:t> pin Thematafel Circulaire economie &amp; Energietransitie)</a:t>
            </a:r>
          </a:p>
          <a:p>
            <a:endParaRPr lang="nl-NL" sz="2000" dirty="0"/>
          </a:p>
          <a:p>
            <a:r>
              <a:rPr lang="nl-NL" sz="2000" dirty="0"/>
              <a:t>04 oktober 2021 </a:t>
            </a:r>
          </a:p>
          <a:p>
            <a:endParaRPr lang="nl-NL" sz="2800" b="1" dirty="0"/>
          </a:p>
        </p:txBody>
      </p:sp>
    </p:spTree>
    <p:extLst>
      <p:ext uri="{BB962C8B-B14F-4D97-AF65-F5344CB8AC3E}">
        <p14:creationId xmlns:p14="http://schemas.microsoft.com/office/powerpoint/2010/main" val="2681442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a:extLst>
              <a:ext uri="{FF2B5EF4-FFF2-40B4-BE49-F238E27FC236}">
                <a16:creationId xmlns:a16="http://schemas.microsoft.com/office/drawing/2014/main" id="{DF67A7E4-0CF6-42BE-B44D-B248E5578C26}"/>
              </a:ext>
            </a:extLst>
          </p:cNvPr>
          <p:cNvSpPr>
            <a:spLocks noGrp="1"/>
          </p:cNvSpPr>
          <p:nvPr>
            <p:ph type="sldNum" sz="quarter" idx="12"/>
          </p:nvPr>
        </p:nvSpPr>
        <p:spPr/>
        <p:txBody>
          <a:bodyPr/>
          <a:lstStyle/>
          <a:p>
            <a:r>
              <a:rPr lang="nl-NL"/>
              <a:t>Pagina </a:t>
            </a:r>
            <a:fld id="{500195C5-EC6D-4F4E-B1D7-1C5B37B5E4AF}" type="slidenum">
              <a:rPr lang="nl-NL" smtClean="0"/>
              <a:pPr/>
              <a:t>2</a:t>
            </a:fld>
            <a:endParaRPr lang="nl-NL" dirty="0"/>
          </a:p>
        </p:txBody>
      </p:sp>
      <p:sp>
        <p:nvSpPr>
          <p:cNvPr id="8" name="Titel 1">
            <a:extLst>
              <a:ext uri="{FF2B5EF4-FFF2-40B4-BE49-F238E27FC236}">
                <a16:creationId xmlns:a16="http://schemas.microsoft.com/office/drawing/2014/main" id="{D7C69245-4ED1-4883-BB71-12DE72BE1063}"/>
              </a:ext>
            </a:extLst>
          </p:cNvPr>
          <p:cNvSpPr>
            <a:spLocks noGrp="1"/>
          </p:cNvSpPr>
          <p:nvPr>
            <p:ph type="title"/>
          </p:nvPr>
        </p:nvSpPr>
        <p:spPr>
          <a:xfrm>
            <a:off x="838200" y="485932"/>
            <a:ext cx="10515600" cy="1063006"/>
          </a:xfrm>
        </p:spPr>
        <p:txBody>
          <a:bodyPr anchor="t">
            <a:noAutofit/>
          </a:bodyPr>
          <a:lstStyle/>
          <a:p>
            <a:r>
              <a:rPr lang="nl-NL" sz="3200" b="1" dirty="0"/>
              <a:t>Circulaire landbouw &amp; Droogte</a:t>
            </a:r>
            <a:br>
              <a:rPr lang="nl-NL" sz="3200" dirty="0"/>
            </a:br>
            <a:br>
              <a:rPr lang="nl-NL" sz="3200" dirty="0"/>
            </a:br>
            <a:r>
              <a:rPr lang="nl-NL" sz="2800" dirty="0"/>
              <a:t>De wereld waarin we leven verandert doorlopend, grote maatschappelijke opgaven raken ook de regio Achterhoek.</a:t>
            </a:r>
            <a:br>
              <a:rPr lang="nl-NL" sz="2800" dirty="0"/>
            </a:br>
            <a:r>
              <a:rPr lang="nl-NL" sz="2800" i="1" dirty="0"/>
              <a:t>‘Onze oproep: benut de Achterhoek om de juiste draai aan de kubus te vinden.’ </a:t>
            </a:r>
          </a:p>
        </p:txBody>
      </p:sp>
      <p:pic>
        <p:nvPicPr>
          <p:cNvPr id="5122" name="Picture 2">
            <a:extLst>
              <a:ext uri="{FF2B5EF4-FFF2-40B4-BE49-F238E27FC236}">
                <a16:creationId xmlns:a16="http://schemas.microsoft.com/office/drawing/2014/main" id="{97557677-66FE-4BA2-B79E-7702AF9E5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138815"/>
            <a:ext cx="4798031" cy="3715047"/>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a:extLst>
              <a:ext uri="{FF2B5EF4-FFF2-40B4-BE49-F238E27FC236}">
                <a16:creationId xmlns:a16="http://schemas.microsoft.com/office/drawing/2014/main" id="{0B08CE2B-ABF1-42E2-BC62-B594F2A90DFA}"/>
              </a:ext>
            </a:extLst>
          </p:cNvPr>
          <p:cNvPicPr>
            <a:picLocks noChangeAspect="1"/>
          </p:cNvPicPr>
          <p:nvPr/>
        </p:nvPicPr>
        <p:blipFill>
          <a:blip r:embed="rId3"/>
          <a:stretch>
            <a:fillRect/>
          </a:stretch>
        </p:blipFill>
        <p:spPr>
          <a:xfrm>
            <a:off x="7576524" y="2882900"/>
            <a:ext cx="2913801" cy="3970962"/>
          </a:xfrm>
          <a:prstGeom prst="rect">
            <a:avLst/>
          </a:prstGeom>
        </p:spPr>
      </p:pic>
    </p:spTree>
    <p:extLst>
      <p:ext uri="{BB962C8B-B14F-4D97-AF65-F5344CB8AC3E}">
        <p14:creationId xmlns:p14="http://schemas.microsoft.com/office/powerpoint/2010/main" val="697645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Achterhoek, het geluk van Nederland</a:t>
            </a:r>
            <a:br>
              <a:rPr lang="nl-NL" sz="3200" dirty="0"/>
            </a:br>
            <a:br>
              <a:rPr lang="nl-NL" sz="3200" dirty="0"/>
            </a:br>
            <a:r>
              <a:rPr lang="nl-NL" sz="2800" dirty="0"/>
              <a:t>Natuur en landbouw wisselen elkaar af in de Achterhoek. De kwaliteit van onze regio staat onder druk door verdroging. We zetten onze innovatiekracht in voor versterking van de regio!</a:t>
            </a:r>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3</a:t>
            </a:fld>
            <a:endParaRPr lang="nl-NL" dirty="0"/>
          </a:p>
        </p:txBody>
      </p:sp>
      <p:pic>
        <p:nvPicPr>
          <p:cNvPr id="4" name="Afbeelding 3">
            <a:extLst>
              <a:ext uri="{FF2B5EF4-FFF2-40B4-BE49-F238E27FC236}">
                <a16:creationId xmlns:a16="http://schemas.microsoft.com/office/drawing/2014/main" id="{D0DF41A5-A1F8-4F79-8B8F-B47A1CF466F4}"/>
              </a:ext>
            </a:extLst>
          </p:cNvPr>
          <p:cNvPicPr>
            <a:picLocks noChangeAspect="1"/>
          </p:cNvPicPr>
          <p:nvPr/>
        </p:nvPicPr>
        <p:blipFill>
          <a:blip r:embed="rId2"/>
          <a:stretch>
            <a:fillRect/>
          </a:stretch>
        </p:blipFill>
        <p:spPr>
          <a:xfrm>
            <a:off x="0" y="2938409"/>
            <a:ext cx="6096000" cy="3919591"/>
          </a:xfrm>
          <a:prstGeom prst="rect">
            <a:avLst/>
          </a:prstGeom>
        </p:spPr>
      </p:pic>
      <p:pic>
        <p:nvPicPr>
          <p:cNvPr id="5" name="Afbeelding 4">
            <a:extLst>
              <a:ext uri="{FF2B5EF4-FFF2-40B4-BE49-F238E27FC236}">
                <a16:creationId xmlns:a16="http://schemas.microsoft.com/office/drawing/2014/main" id="{A7041385-7F83-4E5F-A847-2C4E686A4BDA}"/>
              </a:ext>
            </a:extLst>
          </p:cNvPr>
          <p:cNvPicPr>
            <a:picLocks noChangeAspect="1"/>
          </p:cNvPicPr>
          <p:nvPr/>
        </p:nvPicPr>
        <p:blipFill>
          <a:blip r:embed="rId3"/>
          <a:stretch>
            <a:fillRect/>
          </a:stretch>
        </p:blipFill>
        <p:spPr>
          <a:xfrm>
            <a:off x="6096000" y="2939634"/>
            <a:ext cx="6095999" cy="3918365"/>
          </a:xfrm>
          <a:prstGeom prst="rect">
            <a:avLst/>
          </a:prstGeom>
        </p:spPr>
      </p:pic>
    </p:spTree>
    <p:extLst>
      <p:ext uri="{BB962C8B-B14F-4D97-AF65-F5344CB8AC3E}">
        <p14:creationId xmlns:p14="http://schemas.microsoft.com/office/powerpoint/2010/main" val="2300961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Hoe is het zo ontstaan? </a:t>
            </a:r>
            <a:br>
              <a:rPr lang="nl-NL" sz="3200" dirty="0"/>
            </a:br>
            <a:br>
              <a:rPr lang="nl-NL" sz="3200" dirty="0"/>
            </a:br>
            <a:r>
              <a:rPr lang="nl-NL" sz="2800" dirty="0"/>
              <a:t>De Achterhoek is een vlak liggend land, met vroeger veel moeras als het Korenburgerveen. Door herinrichting voor bewoning en landbouw (1960 – 2000) is de ontwatering verlaagd.</a:t>
            </a:r>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4</a:t>
            </a:fld>
            <a:endParaRPr lang="nl-NL" dirty="0"/>
          </a:p>
        </p:txBody>
      </p:sp>
      <p:pic>
        <p:nvPicPr>
          <p:cNvPr id="1026" name="Picture 2" descr="Korenburgerveen water, riet">
            <a:extLst>
              <a:ext uri="{FF2B5EF4-FFF2-40B4-BE49-F238E27FC236}">
                <a16:creationId xmlns:a16="http://schemas.microsoft.com/office/drawing/2014/main" id="{35658380-F22E-4041-8C0E-1ABBCB1241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02538"/>
            <a:ext cx="5633192" cy="3755461"/>
          </a:xfrm>
          <a:prstGeom prst="rect">
            <a:avLst/>
          </a:prstGeom>
          <a:noFill/>
          <a:extLst>
            <a:ext uri="{909E8E84-426E-40DD-AFC4-6F175D3DCCD1}">
              <a14:hiddenFill xmlns:a14="http://schemas.microsoft.com/office/drawing/2010/main">
                <a:solidFill>
                  <a:srgbClr val="FFFFFF"/>
                </a:solidFill>
              </a14:hiddenFill>
            </a:ext>
          </a:extLst>
        </p:spPr>
      </p:pic>
      <p:pic>
        <p:nvPicPr>
          <p:cNvPr id="6" name="Afbeelding 5">
            <a:extLst>
              <a:ext uri="{FF2B5EF4-FFF2-40B4-BE49-F238E27FC236}">
                <a16:creationId xmlns:a16="http://schemas.microsoft.com/office/drawing/2014/main" id="{DC1F45A5-C102-4B46-AB1A-475ECFA9D138}"/>
              </a:ext>
            </a:extLst>
          </p:cNvPr>
          <p:cNvPicPr>
            <a:picLocks noChangeAspect="1"/>
          </p:cNvPicPr>
          <p:nvPr/>
        </p:nvPicPr>
        <p:blipFill>
          <a:blip r:embed="rId3"/>
          <a:stretch>
            <a:fillRect/>
          </a:stretch>
        </p:blipFill>
        <p:spPr>
          <a:xfrm>
            <a:off x="5473626" y="3102538"/>
            <a:ext cx="6718374" cy="3755461"/>
          </a:xfrm>
          <a:prstGeom prst="rect">
            <a:avLst/>
          </a:prstGeom>
        </p:spPr>
      </p:pic>
    </p:spTree>
    <p:extLst>
      <p:ext uri="{BB962C8B-B14F-4D97-AF65-F5344CB8AC3E}">
        <p14:creationId xmlns:p14="http://schemas.microsoft.com/office/powerpoint/2010/main" val="3877201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De balans is verstoord</a:t>
            </a:r>
            <a:br>
              <a:rPr lang="nl-NL" sz="3200" dirty="0"/>
            </a:br>
            <a:br>
              <a:rPr lang="nl-NL" sz="3200" dirty="0"/>
            </a:br>
            <a:r>
              <a:rPr lang="nl-NL" sz="2800" dirty="0"/>
              <a:t>Gedurende het jaar is er (nog) water genoeg, maar is er in het groeiseizoen een tekort en dat leidt tot (tijdelijke) verlaging van de grondwaterstand. Door weersextremen zal deze situatie verslechteren. </a:t>
            </a:r>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5</a:t>
            </a:fld>
            <a:endParaRPr lang="nl-NL" dirty="0"/>
          </a:p>
        </p:txBody>
      </p:sp>
      <p:pic>
        <p:nvPicPr>
          <p:cNvPr id="5" name="Afbeelding 4">
            <a:extLst>
              <a:ext uri="{FF2B5EF4-FFF2-40B4-BE49-F238E27FC236}">
                <a16:creationId xmlns:a16="http://schemas.microsoft.com/office/drawing/2014/main" id="{C87D13AF-6E02-4954-B295-77DA5483DAA1}"/>
              </a:ext>
            </a:extLst>
          </p:cNvPr>
          <p:cNvPicPr>
            <a:picLocks noChangeAspect="1"/>
          </p:cNvPicPr>
          <p:nvPr/>
        </p:nvPicPr>
        <p:blipFill>
          <a:blip r:embed="rId2"/>
          <a:stretch>
            <a:fillRect/>
          </a:stretch>
        </p:blipFill>
        <p:spPr>
          <a:xfrm>
            <a:off x="718337" y="3032775"/>
            <a:ext cx="5792483" cy="3825225"/>
          </a:xfrm>
          <a:prstGeom prst="rect">
            <a:avLst/>
          </a:prstGeom>
        </p:spPr>
      </p:pic>
      <p:pic>
        <p:nvPicPr>
          <p:cNvPr id="8" name="Afbeelding 7">
            <a:extLst>
              <a:ext uri="{FF2B5EF4-FFF2-40B4-BE49-F238E27FC236}">
                <a16:creationId xmlns:a16="http://schemas.microsoft.com/office/drawing/2014/main" id="{E125AE66-0655-4FB6-B92A-33ACA4686418}"/>
              </a:ext>
            </a:extLst>
          </p:cNvPr>
          <p:cNvPicPr>
            <a:picLocks noChangeAspect="1"/>
          </p:cNvPicPr>
          <p:nvPr/>
        </p:nvPicPr>
        <p:blipFill>
          <a:blip r:embed="rId3"/>
          <a:stretch>
            <a:fillRect/>
          </a:stretch>
        </p:blipFill>
        <p:spPr>
          <a:xfrm>
            <a:off x="7006975" y="3932833"/>
            <a:ext cx="3899900" cy="2697404"/>
          </a:xfrm>
          <a:prstGeom prst="rect">
            <a:avLst/>
          </a:prstGeom>
        </p:spPr>
      </p:pic>
      <p:sp>
        <p:nvSpPr>
          <p:cNvPr id="9" name="Tijdelijke aanduiding voor inhoud 4">
            <a:extLst>
              <a:ext uri="{FF2B5EF4-FFF2-40B4-BE49-F238E27FC236}">
                <a16:creationId xmlns:a16="http://schemas.microsoft.com/office/drawing/2014/main" id="{73E9194A-8165-45AF-913E-1294F386E76B}"/>
              </a:ext>
            </a:extLst>
          </p:cNvPr>
          <p:cNvSpPr txBox="1">
            <a:spLocks/>
          </p:cNvSpPr>
          <p:nvPr/>
        </p:nvSpPr>
        <p:spPr>
          <a:xfrm>
            <a:off x="6647380" y="2945714"/>
            <a:ext cx="5202575" cy="34263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l-NL" sz="2400" i="1" dirty="0"/>
              <a:t>Aanpak Droogte ‘Doen, denken, doordenken en doorpakken’  </a:t>
            </a:r>
          </a:p>
          <a:p>
            <a:pPr marL="0" indent="0">
              <a:buNone/>
            </a:pPr>
            <a:r>
              <a:rPr lang="nl-NL" sz="1400" i="1" dirty="0"/>
              <a:t>Bron: </a:t>
            </a:r>
            <a:r>
              <a:rPr lang="nl-NL" sz="14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(44) Droogte in de Achterhoek Feitenbeeld 14 juli 21 - YouTube</a:t>
            </a:r>
            <a:endParaRPr lang="nl-NL" sz="1400" i="1" dirty="0"/>
          </a:p>
        </p:txBody>
      </p:sp>
    </p:spTree>
    <p:extLst>
      <p:ext uri="{BB962C8B-B14F-4D97-AF65-F5344CB8AC3E}">
        <p14:creationId xmlns:p14="http://schemas.microsoft.com/office/powerpoint/2010/main" val="2166111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De bodem als buffer</a:t>
            </a:r>
            <a:br>
              <a:rPr lang="nl-NL" sz="3200" dirty="0"/>
            </a:br>
            <a:br>
              <a:rPr lang="nl-NL" sz="2800" dirty="0"/>
            </a:br>
            <a:r>
              <a:rPr lang="nl-NL" sz="2800" dirty="0"/>
              <a:t>De bodem is een belangrijke basis voor landgebruik én waterbeheer. Voor de Achterhoek biedt de bodem de beste kansen om watervoorraden te bufferen. </a:t>
            </a:r>
            <a:br>
              <a:rPr lang="nl-NL" sz="2800" dirty="0"/>
            </a:br>
            <a:br>
              <a:rPr lang="nl-NL" sz="2800" dirty="0"/>
            </a:br>
            <a:r>
              <a:rPr lang="nl-NL" sz="2800" dirty="0"/>
              <a:t>Onderzoek naar een gezonde bodem, </a:t>
            </a:r>
            <a:r>
              <a:rPr lang="nl-NL" sz="2800" dirty="0" err="1"/>
              <a:t>oa</a:t>
            </a:r>
            <a:r>
              <a:rPr lang="nl-NL" sz="2800" dirty="0"/>
              <a:t> vasthouden en benutten van water en voedingsstoffen, Agro-innovatiecentrum De Marke. </a:t>
            </a:r>
            <a:br>
              <a:rPr lang="nl-NL" sz="2800" dirty="0"/>
            </a:br>
            <a:r>
              <a:rPr lang="nl-NL" sz="2800" dirty="0"/>
              <a:t>			</a:t>
            </a:r>
            <a:br>
              <a:rPr lang="nl-NL" sz="2800" dirty="0"/>
            </a:br>
            <a:r>
              <a:rPr lang="nl-NL" sz="2800" dirty="0"/>
              <a:t>			Aan het woord is: 	Zwier van de Vegte, </a:t>
            </a:r>
            <a:br>
              <a:rPr lang="nl-NL" sz="2800" dirty="0"/>
            </a:br>
            <a:r>
              <a:rPr lang="nl-NL" sz="2800" dirty="0"/>
              <a:t>							manager De Marke</a:t>
            </a:r>
            <a:br>
              <a:rPr lang="nl-NL" sz="2800" dirty="0"/>
            </a:br>
            <a:br>
              <a:rPr lang="nl-NL" sz="2800" dirty="0"/>
            </a:br>
            <a:endParaRPr lang="nl-NL" sz="2800" dirty="0"/>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6</a:t>
            </a:fld>
            <a:endParaRPr lang="nl-NL" dirty="0"/>
          </a:p>
        </p:txBody>
      </p:sp>
      <p:pic>
        <p:nvPicPr>
          <p:cNvPr id="5" name="Afbeelding 4">
            <a:extLst>
              <a:ext uri="{FF2B5EF4-FFF2-40B4-BE49-F238E27FC236}">
                <a16:creationId xmlns:a16="http://schemas.microsoft.com/office/drawing/2014/main" id="{613631E0-277E-4872-A53C-615BBEE6301B}"/>
              </a:ext>
            </a:extLst>
          </p:cNvPr>
          <p:cNvPicPr>
            <a:picLocks noChangeAspect="1"/>
          </p:cNvPicPr>
          <p:nvPr/>
        </p:nvPicPr>
        <p:blipFill>
          <a:blip r:embed="rId2"/>
          <a:stretch>
            <a:fillRect/>
          </a:stretch>
        </p:blipFill>
        <p:spPr>
          <a:xfrm>
            <a:off x="838200" y="4294598"/>
            <a:ext cx="2343294" cy="2061752"/>
          </a:xfrm>
          <a:prstGeom prst="rect">
            <a:avLst/>
          </a:prstGeom>
        </p:spPr>
      </p:pic>
      <p:pic>
        <p:nvPicPr>
          <p:cNvPr id="6146" name="Picture 2">
            <a:extLst>
              <a:ext uri="{FF2B5EF4-FFF2-40B4-BE49-F238E27FC236}">
                <a16:creationId xmlns:a16="http://schemas.microsoft.com/office/drawing/2014/main" id="{7B548AC5-DB86-42A2-8650-4599D8148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2762" y="5282593"/>
            <a:ext cx="3355491" cy="71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428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Project Klimaatbestendige veehouderij</a:t>
            </a:r>
            <a:br>
              <a:rPr lang="nl-NL" sz="3200" dirty="0"/>
            </a:br>
            <a:endParaRPr lang="nl-NL" sz="2800" dirty="0"/>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7</a:t>
            </a:fld>
            <a:endParaRPr lang="nl-NL" dirty="0"/>
          </a:p>
        </p:txBody>
      </p:sp>
      <p:pic>
        <p:nvPicPr>
          <p:cNvPr id="16" name="Afbeelding 15">
            <a:extLst>
              <a:ext uri="{FF2B5EF4-FFF2-40B4-BE49-F238E27FC236}">
                <a16:creationId xmlns:a16="http://schemas.microsoft.com/office/drawing/2014/main" id="{1F7C49CA-9CEE-4003-A243-167734842A64}"/>
              </a:ext>
            </a:extLst>
          </p:cNvPr>
          <p:cNvPicPr>
            <a:picLocks noChangeAspect="1"/>
          </p:cNvPicPr>
          <p:nvPr/>
        </p:nvPicPr>
        <p:blipFill>
          <a:blip r:embed="rId2"/>
          <a:stretch>
            <a:fillRect/>
          </a:stretch>
        </p:blipFill>
        <p:spPr>
          <a:xfrm>
            <a:off x="7921374" y="4164146"/>
            <a:ext cx="3891661" cy="2207922"/>
          </a:xfrm>
          <a:prstGeom prst="rect">
            <a:avLst/>
          </a:prstGeom>
        </p:spPr>
      </p:pic>
      <p:sp>
        <p:nvSpPr>
          <p:cNvPr id="17" name="Tijdelijke aanduiding voor inhoud 4">
            <a:extLst>
              <a:ext uri="{FF2B5EF4-FFF2-40B4-BE49-F238E27FC236}">
                <a16:creationId xmlns:a16="http://schemas.microsoft.com/office/drawing/2014/main" id="{46A007D7-FCC6-43C0-8FD5-D14065B9230D}"/>
              </a:ext>
            </a:extLst>
          </p:cNvPr>
          <p:cNvSpPr txBox="1">
            <a:spLocks/>
          </p:cNvSpPr>
          <p:nvPr/>
        </p:nvSpPr>
        <p:spPr>
          <a:xfrm>
            <a:off x="838200" y="1727201"/>
            <a:ext cx="10615086" cy="39163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l-NL" sz="2800" dirty="0"/>
              <a:t>In </a:t>
            </a:r>
            <a:r>
              <a:rPr lang="nl-NL" dirty="0"/>
              <a:t>een </a:t>
            </a:r>
            <a:r>
              <a:rPr lang="nl-NL" sz="2800" dirty="0"/>
              <a:t>brede publiek private samenwerking onderzoeken partijen bodemverbetering en aanpassing in gewassen. Zij ontwikkelen, delen en demonstreren kennis en innovaties, nodig voor integraal klimaatbestendige ontwikkeling van melkveebedrijven. </a:t>
            </a:r>
          </a:p>
          <a:p>
            <a:pPr marL="0" indent="0">
              <a:buNone/>
            </a:pPr>
            <a:endParaRPr lang="nl-NL" dirty="0"/>
          </a:p>
          <a:p>
            <a:r>
              <a:rPr lang="nl-NL" sz="2800" dirty="0"/>
              <a:t>Water infiltreren (vasthouden)</a:t>
            </a:r>
          </a:p>
          <a:p>
            <a:r>
              <a:rPr lang="nl-NL" dirty="0"/>
              <a:t>G</a:t>
            </a:r>
            <a:r>
              <a:rPr lang="nl-NL" sz="2800" dirty="0"/>
              <a:t>rondwatervoorraden aanvullen</a:t>
            </a:r>
          </a:p>
          <a:p>
            <a:r>
              <a:rPr lang="nl-NL" sz="2800" dirty="0"/>
              <a:t>Ondergrondse druppelirrigatie</a:t>
            </a:r>
          </a:p>
          <a:p>
            <a:r>
              <a:rPr lang="nl-NL" dirty="0"/>
              <a:t>Droogteresistente graskruidenmengsels</a:t>
            </a:r>
            <a:br>
              <a:rPr lang="nl-NL" sz="2800" dirty="0"/>
            </a:br>
            <a:endParaRPr lang="nl-NL" dirty="0"/>
          </a:p>
        </p:txBody>
      </p:sp>
    </p:spTree>
    <p:extLst>
      <p:ext uri="{BB962C8B-B14F-4D97-AF65-F5344CB8AC3E}">
        <p14:creationId xmlns:p14="http://schemas.microsoft.com/office/powerpoint/2010/main" val="3838424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Bedrijfsplan gericht op </a:t>
            </a:r>
            <a:br>
              <a:rPr lang="nl-NL" sz="3200" b="1" dirty="0"/>
            </a:br>
            <a:r>
              <a:rPr lang="nl-NL" sz="3200" b="1" dirty="0" err="1"/>
              <a:t>Natuurinclusieve</a:t>
            </a:r>
            <a:r>
              <a:rPr lang="nl-NL" sz="3200" b="1" dirty="0"/>
              <a:t> landbouw</a:t>
            </a:r>
            <a:endParaRPr lang="nl-NL" sz="2800" dirty="0"/>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8</a:t>
            </a:fld>
            <a:endParaRPr lang="nl-NL" dirty="0"/>
          </a:p>
        </p:txBody>
      </p:sp>
      <p:pic>
        <p:nvPicPr>
          <p:cNvPr id="5" name="Afbeelding 4">
            <a:extLst>
              <a:ext uri="{FF2B5EF4-FFF2-40B4-BE49-F238E27FC236}">
                <a16:creationId xmlns:a16="http://schemas.microsoft.com/office/drawing/2014/main" id="{05477940-6310-4F32-8784-8C0B66A0F29F}"/>
              </a:ext>
            </a:extLst>
          </p:cNvPr>
          <p:cNvPicPr>
            <a:picLocks noChangeAspect="1"/>
          </p:cNvPicPr>
          <p:nvPr/>
        </p:nvPicPr>
        <p:blipFill>
          <a:blip r:embed="rId2"/>
          <a:stretch>
            <a:fillRect/>
          </a:stretch>
        </p:blipFill>
        <p:spPr>
          <a:xfrm>
            <a:off x="8011241" y="1787703"/>
            <a:ext cx="3342559" cy="4751209"/>
          </a:xfrm>
          <a:prstGeom prst="rect">
            <a:avLst/>
          </a:prstGeom>
        </p:spPr>
      </p:pic>
      <p:sp>
        <p:nvSpPr>
          <p:cNvPr id="7" name="Tijdelijke aanduiding voor inhoud 4">
            <a:extLst>
              <a:ext uri="{FF2B5EF4-FFF2-40B4-BE49-F238E27FC236}">
                <a16:creationId xmlns:a16="http://schemas.microsoft.com/office/drawing/2014/main" id="{7B4B509E-837E-4CD7-AB45-763AA63E4259}"/>
              </a:ext>
            </a:extLst>
          </p:cNvPr>
          <p:cNvSpPr txBox="1">
            <a:spLocks/>
          </p:cNvSpPr>
          <p:nvPr/>
        </p:nvSpPr>
        <p:spPr>
          <a:xfrm>
            <a:off x="838200" y="1727201"/>
            <a:ext cx="7021530" cy="39163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l-NL" dirty="0"/>
              <a:t>Actieplan </a:t>
            </a:r>
            <a:r>
              <a:rPr lang="nl-NL" dirty="0" err="1"/>
              <a:t>Natuurinclusieve</a:t>
            </a:r>
            <a:r>
              <a:rPr lang="nl-NL" dirty="0"/>
              <a:t> landbouw Gelderland, gericht op: </a:t>
            </a:r>
          </a:p>
          <a:p>
            <a:r>
              <a:rPr lang="nl-NL" dirty="0"/>
              <a:t>herstel van de variëteit aan soorten, ecosystemen en landschappen</a:t>
            </a:r>
          </a:p>
          <a:p>
            <a:pPr marL="0" indent="0">
              <a:buNone/>
            </a:pPr>
            <a:r>
              <a:rPr lang="nl-NL" dirty="0"/>
              <a:t>met als resultaat een rijkere natuur. </a:t>
            </a:r>
          </a:p>
          <a:p>
            <a:pPr marL="0" indent="0">
              <a:buNone/>
            </a:pPr>
            <a:r>
              <a:rPr lang="nl-NL" dirty="0"/>
              <a:t>Agrarische ondernemer stelt bedrijfsplan op gericht op </a:t>
            </a:r>
            <a:r>
              <a:rPr lang="nl-NL" dirty="0" err="1"/>
              <a:t>natuurinclusief</a:t>
            </a:r>
            <a:r>
              <a:rPr lang="nl-NL" dirty="0"/>
              <a:t> boeren.</a:t>
            </a:r>
          </a:p>
          <a:p>
            <a:pPr marL="0" indent="0">
              <a:buNone/>
            </a:pPr>
            <a:r>
              <a:rPr lang="nl-NL" dirty="0"/>
              <a:t>In samenwerking met Vereniging Agrarisch Landschap Achterhoek</a:t>
            </a:r>
          </a:p>
        </p:txBody>
      </p:sp>
      <p:pic>
        <p:nvPicPr>
          <p:cNvPr id="8" name="Afbeelding 7">
            <a:extLst>
              <a:ext uri="{FF2B5EF4-FFF2-40B4-BE49-F238E27FC236}">
                <a16:creationId xmlns:a16="http://schemas.microsoft.com/office/drawing/2014/main" id="{0B3127B2-6783-4EEB-969F-7FAA29B5D131}"/>
              </a:ext>
            </a:extLst>
          </p:cNvPr>
          <p:cNvPicPr>
            <a:picLocks noChangeAspect="1"/>
          </p:cNvPicPr>
          <p:nvPr/>
        </p:nvPicPr>
        <p:blipFill>
          <a:blip r:embed="rId3"/>
          <a:stretch>
            <a:fillRect/>
          </a:stretch>
        </p:blipFill>
        <p:spPr>
          <a:xfrm>
            <a:off x="4762571" y="5363110"/>
            <a:ext cx="2830032" cy="1175802"/>
          </a:xfrm>
          <a:prstGeom prst="rect">
            <a:avLst/>
          </a:prstGeom>
        </p:spPr>
      </p:pic>
    </p:spTree>
    <p:extLst>
      <p:ext uri="{BB962C8B-B14F-4D97-AF65-F5344CB8AC3E}">
        <p14:creationId xmlns:p14="http://schemas.microsoft.com/office/powerpoint/2010/main" val="1169001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35D95D-DE30-44DC-974B-5AB689F6DB72}"/>
              </a:ext>
            </a:extLst>
          </p:cNvPr>
          <p:cNvSpPr>
            <a:spLocks noGrp="1"/>
          </p:cNvSpPr>
          <p:nvPr>
            <p:ph type="title"/>
          </p:nvPr>
        </p:nvSpPr>
        <p:spPr>
          <a:xfrm>
            <a:off x="838200" y="485932"/>
            <a:ext cx="10515600" cy="1063006"/>
          </a:xfrm>
        </p:spPr>
        <p:txBody>
          <a:bodyPr anchor="t">
            <a:noAutofit/>
          </a:bodyPr>
          <a:lstStyle/>
          <a:p>
            <a:r>
              <a:rPr lang="nl-NL" sz="3200" b="1" dirty="0"/>
              <a:t>Samen werken we verder</a:t>
            </a:r>
            <a:br>
              <a:rPr lang="nl-NL" sz="3200" dirty="0"/>
            </a:br>
            <a:endParaRPr lang="nl-NL" sz="2800" dirty="0"/>
          </a:p>
        </p:txBody>
      </p:sp>
      <p:sp>
        <p:nvSpPr>
          <p:cNvPr id="3" name="Tijdelijke aanduiding voor dianummer 2">
            <a:extLst>
              <a:ext uri="{FF2B5EF4-FFF2-40B4-BE49-F238E27FC236}">
                <a16:creationId xmlns:a16="http://schemas.microsoft.com/office/drawing/2014/main" id="{3F00B131-4654-4ACE-8EF3-34DFA52F5D26}"/>
              </a:ext>
            </a:extLst>
          </p:cNvPr>
          <p:cNvSpPr>
            <a:spLocks noGrp="1"/>
          </p:cNvSpPr>
          <p:nvPr>
            <p:ph type="sldNum" sz="quarter" idx="12"/>
          </p:nvPr>
        </p:nvSpPr>
        <p:spPr>
          <a:prstGeom prst="rect">
            <a:avLst/>
          </a:prstGeom>
        </p:spPr>
        <p:txBody>
          <a:bodyPr/>
          <a:lstStyle/>
          <a:p>
            <a:r>
              <a:rPr lang="nl-NL"/>
              <a:t>Pagina </a:t>
            </a:r>
            <a:fld id="{500195C5-EC6D-4F4E-B1D7-1C5B37B5E4AF}" type="slidenum">
              <a:rPr lang="nl-NL" smtClean="0"/>
              <a:pPr/>
              <a:t>9</a:t>
            </a:fld>
            <a:endParaRPr lang="nl-NL" dirty="0"/>
          </a:p>
        </p:txBody>
      </p:sp>
      <p:sp>
        <p:nvSpPr>
          <p:cNvPr id="17" name="Tijdelijke aanduiding voor inhoud 4">
            <a:extLst>
              <a:ext uri="{FF2B5EF4-FFF2-40B4-BE49-F238E27FC236}">
                <a16:creationId xmlns:a16="http://schemas.microsoft.com/office/drawing/2014/main" id="{46A007D7-FCC6-43C0-8FD5-D14065B9230D}"/>
              </a:ext>
            </a:extLst>
          </p:cNvPr>
          <p:cNvSpPr txBox="1">
            <a:spLocks/>
          </p:cNvSpPr>
          <p:nvPr/>
        </p:nvSpPr>
        <p:spPr>
          <a:xfrm>
            <a:off x="838200" y="1727201"/>
            <a:ext cx="10615086" cy="39163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Tahoma" panose="020B060403050404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l-NL" sz="2800" dirty="0"/>
              <a:t>Daarvoor zetten we in op: </a:t>
            </a:r>
          </a:p>
          <a:p>
            <a:r>
              <a:rPr lang="nl-NL" sz="2800" dirty="0"/>
              <a:t>Integrale benadering, met focus op de belangrijkste opgaven</a:t>
            </a:r>
          </a:p>
          <a:p>
            <a:r>
              <a:rPr lang="nl-NL" sz="2800" dirty="0"/>
              <a:t>Landgebruik die in balans is met bodem en water</a:t>
            </a:r>
          </a:p>
          <a:p>
            <a:r>
              <a:rPr lang="nl-NL" dirty="0"/>
              <a:t>Van pilots naar een structurele aanpak in het gebied</a:t>
            </a:r>
          </a:p>
          <a:p>
            <a:endParaRPr lang="nl-NL" sz="2800" dirty="0"/>
          </a:p>
          <a:p>
            <a:pPr marL="0" indent="0">
              <a:buNone/>
            </a:pPr>
            <a:r>
              <a:rPr lang="nl-NL" sz="2800" dirty="0"/>
              <a:t>Daarvoor is nodig: </a:t>
            </a:r>
            <a:endParaRPr lang="nl-NL" dirty="0"/>
          </a:p>
          <a:p>
            <a:r>
              <a:rPr lang="nl-NL" sz="2800" dirty="0"/>
              <a:t>Inzicht in de (</a:t>
            </a:r>
            <a:r>
              <a:rPr lang="nl-NL" sz="2800" dirty="0" err="1"/>
              <a:t>gebieds</a:t>
            </a:r>
            <a:r>
              <a:rPr lang="nl-NL" sz="2800" dirty="0"/>
              <a:t>)omstandigheden</a:t>
            </a:r>
          </a:p>
          <a:p>
            <a:r>
              <a:rPr lang="nl-NL" sz="2800" dirty="0"/>
              <a:t>Ontwikkelen van innovaties en oplossingsrichtingen</a:t>
            </a:r>
            <a:endParaRPr lang="nl-NL" dirty="0"/>
          </a:p>
          <a:p>
            <a:r>
              <a:rPr lang="nl-NL" sz="2800" dirty="0"/>
              <a:t>Samen de transitie in het landelijk gebied vorm geven</a:t>
            </a:r>
            <a:br>
              <a:rPr lang="nl-NL" sz="2800" dirty="0"/>
            </a:br>
            <a:endParaRPr lang="nl-NL" dirty="0"/>
          </a:p>
        </p:txBody>
      </p:sp>
    </p:spTree>
    <p:extLst>
      <p:ext uri="{BB962C8B-B14F-4D97-AF65-F5344CB8AC3E}">
        <p14:creationId xmlns:p14="http://schemas.microsoft.com/office/powerpoint/2010/main" val="1269407199"/>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e of 3e pagina">
  <a:themeElements>
    <a:clrScheme name="2e of 3e pagin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e of 3e pagina">
      <a:majorFont>
        <a:latin typeface="Verdana"/>
        <a:ea typeface=""/>
        <a:cs typeface=""/>
      </a:majorFont>
      <a:minorFont>
        <a:latin typeface="Verdan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nl-NL" sz="3200" b="0" i="1" u="none" strike="noStrike" cap="none" normalizeH="0" baseline="0" smtClean="0">
            <a:ln>
              <a:noFill/>
            </a:ln>
            <a:solidFill>
              <a:schemeClr val="tx2"/>
            </a:solidFill>
            <a:effectLst/>
            <a:latin typeface="Verdana"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nl-NL" sz="3200" b="0" i="1" u="none" strike="noStrike" cap="none" normalizeH="0" baseline="0" smtClean="0">
            <a:ln>
              <a:noFill/>
            </a:ln>
            <a:solidFill>
              <a:schemeClr val="tx2"/>
            </a:solidFill>
            <a:effectLst/>
            <a:latin typeface="Verdana" pitchFamily="34" charset="0"/>
          </a:defRPr>
        </a:defPPr>
      </a:lstStyle>
    </a:lnDef>
  </a:objectDefaults>
  <a:extraClrSchemeLst>
    <a:extraClrScheme>
      <a:clrScheme name="2e of 3e pagin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e of 3e pagin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e of 3e pagin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e of 3e pagin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e of 3e pagin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e of 3e pagin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e of 3e pagin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e of 3e pagin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e of 3e pagin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e of 3e pagin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e of 3e pagin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e of 3e pagin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3890</TotalTime>
  <Words>476</Words>
  <Application>Microsoft Office PowerPoint</Application>
  <PresentationFormat>Breedbeeld</PresentationFormat>
  <Paragraphs>46</Paragraphs>
  <Slides>9</Slides>
  <Notes>0</Notes>
  <HiddenSlides>0</HiddenSlides>
  <MMClips>0</MMClips>
  <ScaleCrop>false</ScaleCrop>
  <HeadingPairs>
    <vt:vector size="6" baseType="variant">
      <vt:variant>
        <vt:lpstr>Gebruikte lettertypen</vt:lpstr>
      </vt:variant>
      <vt:variant>
        <vt:i4>5</vt:i4>
      </vt:variant>
      <vt:variant>
        <vt:lpstr>Thema</vt:lpstr>
      </vt:variant>
      <vt:variant>
        <vt:i4>2</vt:i4>
      </vt:variant>
      <vt:variant>
        <vt:lpstr>Diatitels</vt:lpstr>
      </vt:variant>
      <vt:variant>
        <vt:i4>9</vt:i4>
      </vt:variant>
    </vt:vector>
  </HeadingPairs>
  <TitlesOfParts>
    <vt:vector size="16" baseType="lpstr">
      <vt:lpstr>Arial</vt:lpstr>
      <vt:lpstr>Calibri</vt:lpstr>
      <vt:lpstr>Tahoma</vt:lpstr>
      <vt:lpstr>Verdana</vt:lpstr>
      <vt:lpstr>Wingdings 2</vt:lpstr>
      <vt:lpstr>Kantoorthema</vt:lpstr>
      <vt:lpstr>2e of 3e pagina</vt:lpstr>
      <vt:lpstr>PowerPoint-presentatie</vt:lpstr>
      <vt:lpstr>Circulaire landbouw &amp; Droogte  De wereld waarin we leven verandert doorlopend, grote maatschappelijke opgaven raken ook de regio Achterhoek. ‘Onze oproep: benut de Achterhoek om de juiste draai aan de kubus te vinden.’ </vt:lpstr>
      <vt:lpstr>Achterhoek, het geluk van Nederland  Natuur en landbouw wisselen elkaar af in de Achterhoek. De kwaliteit van onze regio staat onder druk door verdroging. We zetten onze innovatiekracht in voor versterking van de regio!</vt:lpstr>
      <vt:lpstr>Hoe is het zo ontstaan?   De Achterhoek is een vlak liggend land, met vroeger veel moeras als het Korenburgerveen. Door herinrichting voor bewoning en landbouw (1960 – 2000) is de ontwatering verlaagd.</vt:lpstr>
      <vt:lpstr>De balans is verstoord  Gedurende het jaar is er (nog) water genoeg, maar is er in het groeiseizoen een tekort en dat leidt tot (tijdelijke) verlaging van de grondwaterstand. Door weersextremen zal deze situatie verslechteren. </vt:lpstr>
      <vt:lpstr>De bodem als buffer  De bodem is een belangrijke basis voor landgebruik én waterbeheer. Voor de Achterhoek biedt de bodem de beste kansen om watervoorraden te bufferen.   Onderzoek naar een gezonde bodem, oa vasthouden en benutten van water en voedingsstoffen, Agro-innovatiecentrum De Marke.         Aan het woord is:  Zwier van de Vegte,         manager De Marke  </vt:lpstr>
      <vt:lpstr>Project Klimaatbestendige veehouderij </vt:lpstr>
      <vt:lpstr>Bedrijfsplan gericht op  Natuurinclusieve landbouw</vt:lpstr>
      <vt:lpstr>Samen werken we verder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Frans Hesselink</dc:creator>
  <cp:lastModifiedBy>Diepeveen, Aleid</cp:lastModifiedBy>
  <cp:revision>347</cp:revision>
  <dcterms:created xsi:type="dcterms:W3CDTF">2019-05-12T16:40:24Z</dcterms:created>
  <dcterms:modified xsi:type="dcterms:W3CDTF">2021-10-04T13:24:50Z</dcterms:modified>
</cp:coreProperties>
</file>