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256" r:id="rId3"/>
    <p:sldId id="2141412018" r:id="rId4"/>
    <p:sldId id="1352" r:id="rId5"/>
    <p:sldId id="1350" r:id="rId6"/>
    <p:sldId id="2141412026" r:id="rId7"/>
    <p:sldId id="376" r:id="rId8"/>
    <p:sldId id="276" r:id="rId9"/>
    <p:sldId id="279" r:id="rId10"/>
    <p:sldId id="2141412019" r:id="rId11"/>
    <p:sldId id="2141412021" r:id="rId12"/>
    <p:sldId id="2141412020" r:id="rId13"/>
    <p:sldId id="2141412010" r:id="rId14"/>
    <p:sldId id="2141412027" r:id="rId15"/>
    <p:sldId id="2141412015" r:id="rId16"/>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0B9A"/>
    <a:srgbClr val="0656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63" autoAdjust="0"/>
    <p:restoredTop sz="94804" autoAdjust="0"/>
  </p:normalViewPr>
  <p:slideViewPr>
    <p:cSldViewPr snapToGrid="0">
      <p:cViewPr varScale="1">
        <p:scale>
          <a:sx n="109" d="100"/>
          <a:sy n="109" d="100"/>
        </p:scale>
        <p:origin x="656" y="17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951A1A-0068-43B3-924D-6E9A7F9B333F}" type="doc">
      <dgm:prSet loTypeId="urn:microsoft.com/office/officeart/2005/8/layout/target2" loCatId="relationship" qsTypeId="urn:microsoft.com/office/officeart/2005/8/quickstyle/simple1" qsCatId="simple" csTypeId="urn:microsoft.com/office/officeart/2005/8/colors/accent1_2" csCatId="accent1" phldr="1"/>
      <dgm:spPr/>
      <dgm:t>
        <a:bodyPr/>
        <a:lstStyle/>
        <a:p>
          <a:endParaRPr lang="nl-NL"/>
        </a:p>
      </dgm:t>
    </dgm:pt>
    <dgm:pt modelId="{46BAC8F8-1495-4243-876D-57BC8E126614}">
      <dgm:prSet phldrT="[Tekst]"/>
      <dgm:spPr>
        <a:solidFill>
          <a:schemeClr val="tx2">
            <a:lumMod val="75000"/>
            <a:alpha val="90000"/>
          </a:schemeClr>
        </a:solidFill>
        <a:ln>
          <a:noFill/>
        </a:ln>
      </dgm:spPr>
      <dgm:t>
        <a:bodyPr/>
        <a:lstStyle/>
        <a:p>
          <a:r>
            <a:rPr lang="nl-NL" dirty="0">
              <a:solidFill>
                <a:schemeClr val="bg1"/>
              </a:solidFill>
            </a:rPr>
            <a:t>Anders organiseren (governance)</a:t>
          </a:r>
        </a:p>
      </dgm:t>
    </dgm:pt>
    <dgm:pt modelId="{CE50E2EE-A8DB-492D-A3F8-FE8BA89C0294}" type="parTrans" cxnId="{C906A523-AA2F-4DAA-ACCA-115A12C80FB9}">
      <dgm:prSet/>
      <dgm:spPr/>
      <dgm:t>
        <a:bodyPr/>
        <a:lstStyle/>
        <a:p>
          <a:endParaRPr lang="nl-NL"/>
        </a:p>
      </dgm:t>
    </dgm:pt>
    <dgm:pt modelId="{3DB35F7E-815B-449C-9839-41451C694C3F}" type="sibTrans" cxnId="{C906A523-AA2F-4DAA-ACCA-115A12C80FB9}">
      <dgm:prSet/>
      <dgm:spPr/>
      <dgm:t>
        <a:bodyPr/>
        <a:lstStyle/>
        <a:p>
          <a:endParaRPr lang="nl-NL"/>
        </a:p>
      </dgm:t>
    </dgm:pt>
    <dgm:pt modelId="{F694275E-1E99-4975-8901-89AFB1D51032}">
      <dgm:prSet phldrT="[Tekst]"/>
      <dgm:spPr>
        <a:solidFill>
          <a:schemeClr val="tx2">
            <a:lumMod val="75000"/>
            <a:alpha val="90000"/>
          </a:schemeClr>
        </a:solidFill>
        <a:ln>
          <a:noFill/>
        </a:ln>
      </dgm:spPr>
      <dgm:t>
        <a:bodyPr/>
        <a:lstStyle/>
        <a:p>
          <a:r>
            <a:rPr lang="nl-NL" dirty="0">
              <a:solidFill>
                <a:schemeClr val="bg1"/>
              </a:solidFill>
            </a:rPr>
            <a:t>Anders financieren (bekostigen én financieren)</a:t>
          </a:r>
        </a:p>
      </dgm:t>
    </dgm:pt>
    <dgm:pt modelId="{89462631-99D4-479C-80C3-A83F1DEAEF27}" type="parTrans" cxnId="{2CDB2760-9593-4124-B1D7-72FC1BA8011A}">
      <dgm:prSet/>
      <dgm:spPr/>
      <dgm:t>
        <a:bodyPr/>
        <a:lstStyle/>
        <a:p>
          <a:endParaRPr lang="nl-NL"/>
        </a:p>
      </dgm:t>
    </dgm:pt>
    <dgm:pt modelId="{B5AE68C5-A379-4958-BC58-094C7CCDEB53}" type="sibTrans" cxnId="{2CDB2760-9593-4124-B1D7-72FC1BA8011A}">
      <dgm:prSet/>
      <dgm:spPr/>
      <dgm:t>
        <a:bodyPr/>
        <a:lstStyle/>
        <a:p>
          <a:endParaRPr lang="nl-NL"/>
        </a:p>
      </dgm:t>
    </dgm:pt>
    <dgm:pt modelId="{910D8761-86F3-432E-B6E0-273A87DA2F5E}">
      <dgm:prSet phldrT="[Tekst]"/>
      <dgm:spPr>
        <a:solidFill>
          <a:schemeClr val="tx2">
            <a:lumMod val="75000"/>
            <a:alpha val="90000"/>
          </a:schemeClr>
        </a:solidFill>
        <a:ln>
          <a:noFill/>
        </a:ln>
      </dgm:spPr>
      <dgm:t>
        <a:bodyPr/>
        <a:lstStyle/>
        <a:p>
          <a:pPr algn="ctr"/>
          <a:r>
            <a:rPr lang="nl-NL" dirty="0">
              <a:solidFill>
                <a:schemeClr val="bg1"/>
              </a:solidFill>
            </a:rPr>
            <a:t>Anders monitoren (onderbouwen en volgen) </a:t>
          </a:r>
        </a:p>
      </dgm:t>
    </dgm:pt>
    <dgm:pt modelId="{39BAEECC-0541-4960-A00B-D5B4A42BE93F}" type="parTrans" cxnId="{F7A9E8CE-7253-477F-867C-75E3CA56C59A}">
      <dgm:prSet/>
      <dgm:spPr/>
      <dgm:t>
        <a:bodyPr/>
        <a:lstStyle/>
        <a:p>
          <a:endParaRPr lang="nl-NL"/>
        </a:p>
      </dgm:t>
    </dgm:pt>
    <dgm:pt modelId="{8DB7C892-DBD1-4936-A59C-7E3D10E44474}" type="sibTrans" cxnId="{F7A9E8CE-7253-477F-867C-75E3CA56C59A}">
      <dgm:prSet/>
      <dgm:spPr/>
      <dgm:t>
        <a:bodyPr/>
        <a:lstStyle/>
        <a:p>
          <a:endParaRPr lang="nl-NL"/>
        </a:p>
      </dgm:t>
    </dgm:pt>
    <dgm:pt modelId="{F2A2E24C-11C6-4764-9DDB-2166E6566EED}">
      <dgm:prSet phldrT="[Tekst]" custT="1"/>
      <dgm:spPr>
        <a:solidFill>
          <a:schemeClr val="bg2">
            <a:lumMod val="90000"/>
          </a:schemeClr>
        </a:solidFill>
      </dgm:spPr>
      <dgm:t>
        <a:bodyPr/>
        <a:lstStyle/>
        <a:p>
          <a:r>
            <a:rPr lang="nl-NL" sz="2000" dirty="0">
              <a:solidFill>
                <a:schemeClr val="accent1">
                  <a:lumMod val="75000"/>
                </a:schemeClr>
              </a:solidFill>
            </a:rPr>
            <a:t>Randvoorwaarden</a:t>
          </a:r>
        </a:p>
      </dgm:t>
    </dgm:pt>
    <dgm:pt modelId="{97986A7B-12B7-4461-904F-FB6DF86C2063}" type="sibTrans" cxnId="{1E9420A7-98A6-4BC4-9D10-2979353677B2}">
      <dgm:prSet/>
      <dgm:spPr/>
      <dgm:t>
        <a:bodyPr/>
        <a:lstStyle/>
        <a:p>
          <a:endParaRPr lang="nl-NL"/>
        </a:p>
      </dgm:t>
    </dgm:pt>
    <dgm:pt modelId="{34822E7A-2FE0-4CDE-AA29-E6C93CF6C546}" type="parTrans" cxnId="{1E9420A7-98A6-4BC4-9D10-2979353677B2}">
      <dgm:prSet/>
      <dgm:spPr/>
      <dgm:t>
        <a:bodyPr/>
        <a:lstStyle/>
        <a:p>
          <a:endParaRPr lang="nl-NL"/>
        </a:p>
      </dgm:t>
    </dgm:pt>
    <dgm:pt modelId="{DD146FF7-E319-4B9C-A1CD-91A69C704707}" type="pres">
      <dgm:prSet presAssocID="{3F951A1A-0068-43B3-924D-6E9A7F9B333F}" presName="Name0" presStyleCnt="0">
        <dgm:presLayoutVars>
          <dgm:chMax val="3"/>
          <dgm:chPref val="1"/>
          <dgm:dir/>
          <dgm:animLvl val="lvl"/>
          <dgm:resizeHandles/>
        </dgm:presLayoutVars>
      </dgm:prSet>
      <dgm:spPr/>
    </dgm:pt>
    <dgm:pt modelId="{25416D7D-FACD-4D2B-BBD0-80428D74A336}" type="pres">
      <dgm:prSet presAssocID="{3F951A1A-0068-43B3-924D-6E9A7F9B333F}" presName="outerBox" presStyleCnt="0"/>
      <dgm:spPr/>
    </dgm:pt>
    <dgm:pt modelId="{7580269B-5879-4727-A21D-D4F50DFC3EBF}" type="pres">
      <dgm:prSet presAssocID="{3F951A1A-0068-43B3-924D-6E9A7F9B333F}" presName="outerBoxParent" presStyleLbl="node1" presStyleIdx="0" presStyleCnt="1" custLinFactNeighborX="-5822"/>
      <dgm:spPr/>
    </dgm:pt>
    <dgm:pt modelId="{3BC82393-F5C6-4C7F-A008-85E9BEAFAC15}" type="pres">
      <dgm:prSet presAssocID="{3F951A1A-0068-43B3-924D-6E9A7F9B333F}" presName="outerBoxChildren" presStyleCnt="0"/>
      <dgm:spPr/>
    </dgm:pt>
    <dgm:pt modelId="{433E9A4A-4529-4B4F-8C60-E77B2FF43B1A}" type="pres">
      <dgm:prSet presAssocID="{46BAC8F8-1495-4243-876D-57BC8E126614}" presName="oChild" presStyleLbl="fgAcc1" presStyleIdx="0" presStyleCnt="3" custLinFactX="203809" custLinFactNeighborX="300000" custLinFactNeighborY="-8330">
        <dgm:presLayoutVars>
          <dgm:bulletEnabled val="1"/>
        </dgm:presLayoutVars>
      </dgm:prSet>
      <dgm:spPr/>
    </dgm:pt>
    <dgm:pt modelId="{86F6A315-9CB5-427C-9DEA-104A6CD908DF}" type="pres">
      <dgm:prSet presAssocID="{3DB35F7E-815B-449C-9839-41451C694C3F}" presName="outerSibTrans" presStyleCnt="0"/>
      <dgm:spPr/>
    </dgm:pt>
    <dgm:pt modelId="{540069F8-9AF0-4DE7-8AFA-798A349A97F6}" type="pres">
      <dgm:prSet presAssocID="{F694275E-1E99-4975-8901-89AFB1D51032}" presName="oChild" presStyleLbl="fgAcc1" presStyleIdx="1" presStyleCnt="3" custLinFactX="-99273" custLinFactNeighborX="-100000" custLinFactNeighborY="-4167">
        <dgm:presLayoutVars>
          <dgm:bulletEnabled val="1"/>
        </dgm:presLayoutVars>
      </dgm:prSet>
      <dgm:spPr/>
    </dgm:pt>
    <dgm:pt modelId="{129EB9C0-2DA4-492A-99F0-BA980E8327C6}" type="pres">
      <dgm:prSet presAssocID="{B5AE68C5-A379-4958-BC58-094C7CCDEB53}" presName="outerSibTrans" presStyleCnt="0"/>
      <dgm:spPr/>
    </dgm:pt>
    <dgm:pt modelId="{BB176E36-7F95-460A-9E17-6E8BBE2BAFA3}" type="pres">
      <dgm:prSet presAssocID="{910D8761-86F3-432E-B6E0-273A87DA2F5E}" presName="oChild" presStyleLbl="fgAcc1" presStyleIdx="2" presStyleCnt="3" custLinFactX="-96949" custLinFactNeighborX="-100000" custLinFactNeighborY="-5886">
        <dgm:presLayoutVars>
          <dgm:bulletEnabled val="1"/>
        </dgm:presLayoutVars>
      </dgm:prSet>
      <dgm:spPr/>
    </dgm:pt>
  </dgm:ptLst>
  <dgm:cxnLst>
    <dgm:cxn modelId="{9B56CB0A-5236-48C6-A21D-7CB15F47A52D}" type="presOf" srcId="{3F951A1A-0068-43B3-924D-6E9A7F9B333F}" destId="{DD146FF7-E319-4B9C-A1CD-91A69C704707}" srcOrd="0" destOrd="0" presId="urn:microsoft.com/office/officeart/2005/8/layout/target2"/>
    <dgm:cxn modelId="{6BCC1E0C-4269-44E5-8302-B72062DBAB1B}" type="presOf" srcId="{F2A2E24C-11C6-4764-9DDB-2166E6566EED}" destId="{7580269B-5879-4727-A21D-D4F50DFC3EBF}" srcOrd="0" destOrd="0" presId="urn:microsoft.com/office/officeart/2005/8/layout/target2"/>
    <dgm:cxn modelId="{C906A523-AA2F-4DAA-ACCA-115A12C80FB9}" srcId="{F2A2E24C-11C6-4764-9DDB-2166E6566EED}" destId="{46BAC8F8-1495-4243-876D-57BC8E126614}" srcOrd="0" destOrd="0" parTransId="{CE50E2EE-A8DB-492D-A3F8-FE8BA89C0294}" sibTransId="{3DB35F7E-815B-449C-9839-41451C694C3F}"/>
    <dgm:cxn modelId="{5F0B3A29-47AF-42FE-B0BF-A26C7241E68D}" type="presOf" srcId="{910D8761-86F3-432E-B6E0-273A87DA2F5E}" destId="{BB176E36-7F95-460A-9E17-6E8BBE2BAFA3}" srcOrd="0" destOrd="0" presId="urn:microsoft.com/office/officeart/2005/8/layout/target2"/>
    <dgm:cxn modelId="{694F2B2E-1922-4ACA-A750-C236CA8FA872}" type="presOf" srcId="{46BAC8F8-1495-4243-876D-57BC8E126614}" destId="{433E9A4A-4529-4B4F-8C60-E77B2FF43B1A}" srcOrd="0" destOrd="0" presId="urn:microsoft.com/office/officeart/2005/8/layout/target2"/>
    <dgm:cxn modelId="{2CDB2760-9593-4124-B1D7-72FC1BA8011A}" srcId="{F2A2E24C-11C6-4764-9DDB-2166E6566EED}" destId="{F694275E-1E99-4975-8901-89AFB1D51032}" srcOrd="1" destOrd="0" parTransId="{89462631-99D4-479C-80C3-A83F1DEAEF27}" sibTransId="{B5AE68C5-A379-4958-BC58-094C7CCDEB53}"/>
    <dgm:cxn modelId="{1E9420A7-98A6-4BC4-9D10-2979353677B2}" srcId="{3F951A1A-0068-43B3-924D-6E9A7F9B333F}" destId="{F2A2E24C-11C6-4764-9DDB-2166E6566EED}" srcOrd="0" destOrd="0" parTransId="{34822E7A-2FE0-4CDE-AA29-E6C93CF6C546}" sibTransId="{97986A7B-12B7-4461-904F-FB6DF86C2063}"/>
    <dgm:cxn modelId="{F7A9E8CE-7253-477F-867C-75E3CA56C59A}" srcId="{F2A2E24C-11C6-4764-9DDB-2166E6566EED}" destId="{910D8761-86F3-432E-B6E0-273A87DA2F5E}" srcOrd="2" destOrd="0" parTransId="{39BAEECC-0541-4960-A00B-D5B4A42BE93F}" sibTransId="{8DB7C892-DBD1-4936-A59C-7E3D10E44474}"/>
    <dgm:cxn modelId="{D4E0FDF2-A9F5-4A6A-8335-CBB1240C590D}" type="presOf" srcId="{F694275E-1E99-4975-8901-89AFB1D51032}" destId="{540069F8-9AF0-4DE7-8AFA-798A349A97F6}" srcOrd="0" destOrd="0" presId="urn:microsoft.com/office/officeart/2005/8/layout/target2"/>
    <dgm:cxn modelId="{E5118F76-EEE7-48BF-A593-C68FE632E64C}" type="presParOf" srcId="{DD146FF7-E319-4B9C-A1CD-91A69C704707}" destId="{25416D7D-FACD-4D2B-BBD0-80428D74A336}" srcOrd="0" destOrd="0" presId="urn:microsoft.com/office/officeart/2005/8/layout/target2"/>
    <dgm:cxn modelId="{FC85BA98-5578-48EF-9353-053B13AACD6B}" type="presParOf" srcId="{25416D7D-FACD-4D2B-BBD0-80428D74A336}" destId="{7580269B-5879-4727-A21D-D4F50DFC3EBF}" srcOrd="0" destOrd="0" presId="urn:microsoft.com/office/officeart/2005/8/layout/target2"/>
    <dgm:cxn modelId="{0C003255-CB94-4DDD-8748-474563A48D9A}" type="presParOf" srcId="{25416D7D-FACD-4D2B-BBD0-80428D74A336}" destId="{3BC82393-F5C6-4C7F-A008-85E9BEAFAC15}" srcOrd="1" destOrd="0" presId="urn:microsoft.com/office/officeart/2005/8/layout/target2"/>
    <dgm:cxn modelId="{1801BAF2-1AA9-47FE-AE24-7213987F6928}" type="presParOf" srcId="{3BC82393-F5C6-4C7F-A008-85E9BEAFAC15}" destId="{433E9A4A-4529-4B4F-8C60-E77B2FF43B1A}" srcOrd="0" destOrd="0" presId="urn:microsoft.com/office/officeart/2005/8/layout/target2"/>
    <dgm:cxn modelId="{8F3B49AF-FC3A-492A-A244-1266F54D8F1E}" type="presParOf" srcId="{3BC82393-F5C6-4C7F-A008-85E9BEAFAC15}" destId="{86F6A315-9CB5-427C-9DEA-104A6CD908DF}" srcOrd="1" destOrd="0" presId="urn:microsoft.com/office/officeart/2005/8/layout/target2"/>
    <dgm:cxn modelId="{A6C8B779-A54C-4DF8-BF0D-00C0047A91BF}" type="presParOf" srcId="{3BC82393-F5C6-4C7F-A008-85E9BEAFAC15}" destId="{540069F8-9AF0-4DE7-8AFA-798A349A97F6}" srcOrd="2" destOrd="0" presId="urn:microsoft.com/office/officeart/2005/8/layout/target2"/>
    <dgm:cxn modelId="{39E001AC-CD5C-435B-9C3E-A24EA7BDC9EA}" type="presParOf" srcId="{3BC82393-F5C6-4C7F-A008-85E9BEAFAC15}" destId="{129EB9C0-2DA4-492A-99F0-BA980E8327C6}" srcOrd="3" destOrd="0" presId="urn:microsoft.com/office/officeart/2005/8/layout/target2"/>
    <dgm:cxn modelId="{1C8137C1-6A14-47C1-A95B-6F6E3C4F3409}" type="presParOf" srcId="{3BC82393-F5C6-4C7F-A008-85E9BEAFAC15}" destId="{BB176E36-7F95-460A-9E17-6E8BBE2BAFA3}" srcOrd="4"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80269B-5879-4727-A21D-D4F50DFC3EBF}">
      <dsp:nvSpPr>
        <dsp:cNvPr id="0" name=""/>
        <dsp:cNvSpPr/>
      </dsp:nvSpPr>
      <dsp:spPr>
        <a:xfrm>
          <a:off x="0" y="0"/>
          <a:ext cx="8390465" cy="1318002"/>
        </a:xfrm>
        <a:prstGeom prst="roundRect">
          <a:avLst>
            <a:gd name="adj" fmla="val 8500"/>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813683" numCol="1" spcCol="1270" anchor="t" anchorCtr="0">
          <a:noAutofit/>
        </a:bodyPr>
        <a:lstStyle/>
        <a:p>
          <a:pPr marL="0" lvl="0" indent="0" algn="l" defTabSz="889000">
            <a:lnSpc>
              <a:spcPct val="90000"/>
            </a:lnSpc>
            <a:spcBef>
              <a:spcPct val="0"/>
            </a:spcBef>
            <a:spcAft>
              <a:spcPct val="35000"/>
            </a:spcAft>
            <a:buNone/>
          </a:pPr>
          <a:r>
            <a:rPr lang="nl-NL" sz="2000" kern="1200" dirty="0">
              <a:solidFill>
                <a:schemeClr val="accent1">
                  <a:lumMod val="75000"/>
                </a:schemeClr>
              </a:solidFill>
            </a:rPr>
            <a:t>Randvoorwaarden</a:t>
          </a:r>
        </a:p>
      </dsp:txBody>
      <dsp:txXfrm>
        <a:off x="32813" y="32813"/>
        <a:ext cx="8324839" cy="1252376"/>
      </dsp:txXfrm>
    </dsp:sp>
    <dsp:sp modelId="{433E9A4A-4529-4B4F-8C60-E77B2FF43B1A}">
      <dsp:nvSpPr>
        <dsp:cNvPr id="0" name=""/>
        <dsp:cNvSpPr/>
      </dsp:nvSpPr>
      <dsp:spPr>
        <a:xfrm>
          <a:off x="5688555" y="543695"/>
          <a:ext cx="2627141" cy="593100"/>
        </a:xfrm>
        <a:prstGeom prst="roundRect">
          <a:avLst>
            <a:gd name="adj" fmla="val 10500"/>
          </a:avLst>
        </a:prstGeom>
        <a:solidFill>
          <a:schemeClr val="tx2">
            <a:lumMod val="75000"/>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nl-NL" sz="1500" kern="1200" dirty="0">
              <a:solidFill>
                <a:schemeClr val="bg1"/>
              </a:solidFill>
            </a:rPr>
            <a:t>Anders organiseren (governance)</a:t>
          </a:r>
        </a:p>
      </dsp:txBody>
      <dsp:txXfrm>
        <a:off x="5706795" y="561935"/>
        <a:ext cx="2590661" cy="556620"/>
      </dsp:txXfrm>
    </dsp:sp>
    <dsp:sp modelId="{540069F8-9AF0-4DE7-8AFA-798A349A97F6}">
      <dsp:nvSpPr>
        <dsp:cNvPr id="0" name=""/>
        <dsp:cNvSpPr/>
      </dsp:nvSpPr>
      <dsp:spPr>
        <a:xfrm>
          <a:off x="228860" y="568386"/>
          <a:ext cx="2627141" cy="593100"/>
        </a:xfrm>
        <a:prstGeom prst="roundRect">
          <a:avLst>
            <a:gd name="adj" fmla="val 10500"/>
          </a:avLst>
        </a:prstGeom>
        <a:solidFill>
          <a:schemeClr val="tx2">
            <a:lumMod val="75000"/>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nl-NL" sz="1500" kern="1200" dirty="0">
              <a:solidFill>
                <a:schemeClr val="bg1"/>
              </a:solidFill>
            </a:rPr>
            <a:t>Anders financieren (bekostigen én financieren)</a:t>
          </a:r>
        </a:p>
      </dsp:txBody>
      <dsp:txXfrm>
        <a:off x="247100" y="586626"/>
        <a:ext cx="2590661" cy="556620"/>
      </dsp:txXfrm>
    </dsp:sp>
    <dsp:sp modelId="{BB176E36-7F95-460A-9E17-6E8BBE2BAFA3}">
      <dsp:nvSpPr>
        <dsp:cNvPr id="0" name=""/>
        <dsp:cNvSpPr/>
      </dsp:nvSpPr>
      <dsp:spPr>
        <a:xfrm>
          <a:off x="2958538" y="558190"/>
          <a:ext cx="2627141" cy="593100"/>
        </a:xfrm>
        <a:prstGeom prst="roundRect">
          <a:avLst>
            <a:gd name="adj" fmla="val 10500"/>
          </a:avLst>
        </a:prstGeom>
        <a:solidFill>
          <a:schemeClr val="tx2">
            <a:lumMod val="75000"/>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nl-NL" sz="1500" kern="1200" dirty="0">
              <a:solidFill>
                <a:schemeClr val="bg1"/>
              </a:solidFill>
            </a:rPr>
            <a:t>Anders monitoren (onderbouwen en volgen) </a:t>
          </a:r>
        </a:p>
      </dsp:txBody>
      <dsp:txXfrm>
        <a:off x="2976778" y="576430"/>
        <a:ext cx="2590661" cy="556620"/>
      </dsp:txXfrm>
    </dsp:sp>
  </dsp:spTree>
</dsp:drawing>
</file>

<file path=ppt/diagrams/layout1.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117D91-1978-4153-AC3B-B77CC196483A}" type="datetimeFigureOut">
              <a:rPr lang="nl-NL" smtClean="0"/>
              <a:t>03-10-2021</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1A362D-59E5-44F4-A33B-6F0B4CD77596}" type="slidenum">
              <a:rPr lang="nl-NL" smtClean="0"/>
              <a:t>‹nr.›</a:t>
            </a:fld>
            <a:endParaRPr lang="nl-NL"/>
          </a:p>
        </p:txBody>
      </p:sp>
    </p:spTree>
    <p:extLst>
      <p:ext uri="{BB962C8B-B14F-4D97-AF65-F5344CB8AC3E}">
        <p14:creationId xmlns:p14="http://schemas.microsoft.com/office/powerpoint/2010/main" val="2172711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891A362D-59E5-44F4-A33B-6F0B4CD77596}" type="slidenum">
              <a:rPr lang="nl-NL" smtClean="0"/>
              <a:t>3</a:t>
            </a:fld>
            <a:endParaRPr lang="nl-NL"/>
          </a:p>
        </p:txBody>
      </p:sp>
    </p:spTree>
    <p:extLst>
      <p:ext uri="{BB962C8B-B14F-4D97-AF65-F5344CB8AC3E}">
        <p14:creationId xmlns:p14="http://schemas.microsoft.com/office/powerpoint/2010/main" val="1508370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 WHO heeft er cijfers aan verbonden en schat in dat 20% toe te schrijven is aan hoe de zorg is georganiseerd. </a:t>
            </a:r>
          </a:p>
        </p:txBody>
      </p:sp>
      <p:sp>
        <p:nvSpPr>
          <p:cNvPr id="4" name="Tijdelijke aanduiding voor dianummer 3"/>
          <p:cNvSpPr>
            <a:spLocks noGrp="1"/>
          </p:cNvSpPr>
          <p:nvPr>
            <p:ph type="sldNum" sz="quarter" idx="5"/>
          </p:nvPr>
        </p:nvSpPr>
        <p:spPr/>
        <p:txBody>
          <a:bodyPr/>
          <a:lstStyle/>
          <a:p>
            <a:fld id="{891A362D-59E5-44F4-A33B-6F0B4CD77596}" type="slidenum">
              <a:rPr lang="nl-NL" smtClean="0"/>
              <a:t>4</a:t>
            </a:fld>
            <a:endParaRPr lang="nl-NL"/>
          </a:p>
        </p:txBody>
      </p:sp>
    </p:spTree>
    <p:extLst>
      <p:ext uri="{BB962C8B-B14F-4D97-AF65-F5344CB8AC3E}">
        <p14:creationId xmlns:p14="http://schemas.microsoft.com/office/powerpoint/2010/main" val="17859335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xfrm>
            <a:off x="688975" y="4757738"/>
            <a:ext cx="5511800" cy="4508500"/>
          </a:xfrm>
          <a:noFill/>
        </p:spPr>
        <p:txBody>
          <a:bodyPr/>
          <a:lstStyle/>
          <a:p>
            <a:endParaRPr lang="nl-NL" altLang="nl-NL">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In 2020 vertaling van de tafel </a:t>
            </a:r>
          </a:p>
        </p:txBody>
      </p:sp>
      <p:sp>
        <p:nvSpPr>
          <p:cNvPr id="4" name="Tijdelijke aanduiding voor dianumm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45C5A9F-236B-2749-BCB7-92F83135A0D1}"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0434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891A362D-59E5-44F4-A33B-6F0B4CD77596}" type="slidenum">
              <a:rPr lang="nl-NL" smtClean="0"/>
              <a:t>8</a:t>
            </a:fld>
            <a:endParaRPr lang="nl-NL"/>
          </a:p>
        </p:txBody>
      </p:sp>
    </p:spTree>
    <p:extLst>
      <p:ext uri="{BB962C8B-B14F-4D97-AF65-F5344CB8AC3E}">
        <p14:creationId xmlns:p14="http://schemas.microsoft.com/office/powerpoint/2010/main" val="3200391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891A362D-59E5-44F4-A33B-6F0B4CD77596}" type="slidenum">
              <a:rPr lang="nl-NL" smtClean="0"/>
              <a:t>12</a:t>
            </a:fld>
            <a:endParaRPr lang="nl-NL"/>
          </a:p>
        </p:txBody>
      </p:sp>
    </p:spTree>
    <p:extLst>
      <p:ext uri="{BB962C8B-B14F-4D97-AF65-F5344CB8AC3E}">
        <p14:creationId xmlns:p14="http://schemas.microsoft.com/office/powerpoint/2010/main" val="23435793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Voorbeelden ouderen</a:t>
            </a:r>
          </a:p>
        </p:txBody>
      </p:sp>
      <p:sp>
        <p:nvSpPr>
          <p:cNvPr id="4" name="Tijdelijke aanduiding voor dianummer 3"/>
          <p:cNvSpPr>
            <a:spLocks noGrp="1"/>
          </p:cNvSpPr>
          <p:nvPr>
            <p:ph type="sldNum" sz="quarter" idx="5"/>
          </p:nvPr>
        </p:nvSpPr>
        <p:spPr/>
        <p:txBody>
          <a:bodyPr/>
          <a:lstStyle/>
          <a:p>
            <a:fld id="{891A362D-59E5-44F4-A33B-6F0B4CD77596}" type="slidenum">
              <a:rPr lang="nl-NL" smtClean="0"/>
              <a:t>13</a:t>
            </a:fld>
            <a:endParaRPr lang="nl-NL"/>
          </a:p>
        </p:txBody>
      </p:sp>
    </p:spTree>
    <p:extLst>
      <p:ext uri="{BB962C8B-B14F-4D97-AF65-F5344CB8AC3E}">
        <p14:creationId xmlns:p14="http://schemas.microsoft.com/office/powerpoint/2010/main" val="3365419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3E4825-F8E3-414C-8481-D02BF282446A}"/>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1D8059C2-55A3-4A12-86C7-E27720050E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D2988523-D818-4E2C-8A80-D732B92B9F50}"/>
              </a:ext>
            </a:extLst>
          </p:cNvPr>
          <p:cNvSpPr>
            <a:spLocks noGrp="1"/>
          </p:cNvSpPr>
          <p:nvPr>
            <p:ph type="dt" sz="half" idx="10"/>
          </p:nvPr>
        </p:nvSpPr>
        <p:spPr/>
        <p:txBody>
          <a:bodyPr/>
          <a:lstStyle/>
          <a:p>
            <a:fld id="{5C5F8115-918A-49D7-9020-22E06E2803C4}" type="datetimeFigureOut">
              <a:rPr lang="nl-NL" smtClean="0"/>
              <a:t>03-10-2021</a:t>
            </a:fld>
            <a:endParaRPr lang="nl-NL"/>
          </a:p>
        </p:txBody>
      </p:sp>
      <p:sp>
        <p:nvSpPr>
          <p:cNvPr id="5" name="Tijdelijke aanduiding voor voettekst 4">
            <a:extLst>
              <a:ext uri="{FF2B5EF4-FFF2-40B4-BE49-F238E27FC236}">
                <a16:creationId xmlns:a16="http://schemas.microsoft.com/office/drawing/2014/main" id="{7476D118-8712-4F64-ACCE-FFC217AD85BB}"/>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7A7115DA-77D0-4324-B5CF-5CA007C053CB}"/>
              </a:ext>
            </a:extLst>
          </p:cNvPr>
          <p:cNvSpPr>
            <a:spLocks noGrp="1"/>
          </p:cNvSpPr>
          <p:nvPr>
            <p:ph type="sldNum" sz="quarter" idx="12"/>
          </p:nvPr>
        </p:nvSpPr>
        <p:spPr/>
        <p:txBody>
          <a:bodyPr/>
          <a:lstStyle/>
          <a:p>
            <a:fld id="{1864C06F-62C2-4E03-B1A8-1841BEC99DDE}" type="slidenum">
              <a:rPr lang="nl-NL" smtClean="0"/>
              <a:t>‹nr.›</a:t>
            </a:fld>
            <a:endParaRPr lang="nl-NL"/>
          </a:p>
        </p:txBody>
      </p:sp>
    </p:spTree>
    <p:extLst>
      <p:ext uri="{BB962C8B-B14F-4D97-AF65-F5344CB8AC3E}">
        <p14:creationId xmlns:p14="http://schemas.microsoft.com/office/powerpoint/2010/main" val="1221897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3C4422B-CFCD-460C-8008-52AA0962A2B7}"/>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55732637-254D-4417-93C7-A6F4F0297D4F}"/>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F2E2C14D-8111-4D9F-AA41-5A7593B39010}"/>
              </a:ext>
            </a:extLst>
          </p:cNvPr>
          <p:cNvSpPr>
            <a:spLocks noGrp="1"/>
          </p:cNvSpPr>
          <p:nvPr>
            <p:ph type="dt" sz="half" idx="10"/>
          </p:nvPr>
        </p:nvSpPr>
        <p:spPr/>
        <p:txBody>
          <a:bodyPr/>
          <a:lstStyle/>
          <a:p>
            <a:fld id="{5C5F8115-918A-49D7-9020-22E06E2803C4}" type="datetimeFigureOut">
              <a:rPr lang="nl-NL" smtClean="0"/>
              <a:t>03-10-2021</a:t>
            </a:fld>
            <a:endParaRPr lang="nl-NL"/>
          </a:p>
        </p:txBody>
      </p:sp>
      <p:sp>
        <p:nvSpPr>
          <p:cNvPr id="5" name="Tijdelijke aanduiding voor voettekst 4">
            <a:extLst>
              <a:ext uri="{FF2B5EF4-FFF2-40B4-BE49-F238E27FC236}">
                <a16:creationId xmlns:a16="http://schemas.microsoft.com/office/drawing/2014/main" id="{C111801E-97BE-4435-B510-D95E660F9E45}"/>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C809DF6F-7980-42E2-A51C-A388FA314D69}"/>
              </a:ext>
            </a:extLst>
          </p:cNvPr>
          <p:cNvSpPr>
            <a:spLocks noGrp="1"/>
          </p:cNvSpPr>
          <p:nvPr>
            <p:ph type="sldNum" sz="quarter" idx="12"/>
          </p:nvPr>
        </p:nvSpPr>
        <p:spPr/>
        <p:txBody>
          <a:bodyPr/>
          <a:lstStyle/>
          <a:p>
            <a:fld id="{1864C06F-62C2-4E03-B1A8-1841BEC99DDE}" type="slidenum">
              <a:rPr lang="nl-NL" smtClean="0"/>
              <a:t>‹nr.›</a:t>
            </a:fld>
            <a:endParaRPr lang="nl-NL"/>
          </a:p>
        </p:txBody>
      </p:sp>
    </p:spTree>
    <p:extLst>
      <p:ext uri="{BB962C8B-B14F-4D97-AF65-F5344CB8AC3E}">
        <p14:creationId xmlns:p14="http://schemas.microsoft.com/office/powerpoint/2010/main" val="1525908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EA865C-1CC9-4B7E-89C1-D43EFCA1D290}"/>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8C81076A-4726-4667-A7C5-32ED618EC8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47C3B34B-8FD7-4FE1-A3B5-3046D40BEEA0}"/>
              </a:ext>
            </a:extLst>
          </p:cNvPr>
          <p:cNvSpPr>
            <a:spLocks noGrp="1"/>
          </p:cNvSpPr>
          <p:nvPr>
            <p:ph type="dt" sz="half" idx="10"/>
          </p:nvPr>
        </p:nvSpPr>
        <p:spPr/>
        <p:txBody>
          <a:bodyPr/>
          <a:lstStyle/>
          <a:p>
            <a:fld id="{5C5F8115-918A-49D7-9020-22E06E2803C4}" type="datetimeFigureOut">
              <a:rPr lang="nl-NL" smtClean="0"/>
              <a:t>03-10-2021</a:t>
            </a:fld>
            <a:endParaRPr lang="nl-NL"/>
          </a:p>
        </p:txBody>
      </p:sp>
      <p:sp>
        <p:nvSpPr>
          <p:cNvPr id="5" name="Tijdelijke aanduiding voor voettekst 4">
            <a:extLst>
              <a:ext uri="{FF2B5EF4-FFF2-40B4-BE49-F238E27FC236}">
                <a16:creationId xmlns:a16="http://schemas.microsoft.com/office/drawing/2014/main" id="{376184C7-9368-475D-86D7-8436E138618A}"/>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46D30A15-EA3E-4972-BFED-D1601A5F0BD0}"/>
              </a:ext>
            </a:extLst>
          </p:cNvPr>
          <p:cNvSpPr>
            <a:spLocks noGrp="1"/>
          </p:cNvSpPr>
          <p:nvPr>
            <p:ph type="sldNum" sz="quarter" idx="12"/>
          </p:nvPr>
        </p:nvSpPr>
        <p:spPr/>
        <p:txBody>
          <a:bodyPr/>
          <a:lstStyle/>
          <a:p>
            <a:fld id="{1864C06F-62C2-4E03-B1A8-1841BEC99DDE}" type="slidenum">
              <a:rPr lang="nl-NL" smtClean="0"/>
              <a:t>‹nr.›</a:t>
            </a:fld>
            <a:endParaRPr lang="nl-NL"/>
          </a:p>
        </p:txBody>
      </p:sp>
    </p:spTree>
    <p:extLst>
      <p:ext uri="{BB962C8B-B14F-4D97-AF65-F5344CB8AC3E}">
        <p14:creationId xmlns:p14="http://schemas.microsoft.com/office/powerpoint/2010/main" val="3083839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00213E-CC01-4E96-A8F7-D8E737E68476}"/>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7A0DD933-9586-4F9D-B5B1-47BE294CC5AA}"/>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05709898-B4EA-481B-84EE-954BD3063DC5}"/>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7D6309F3-3E72-4CB9-A3DC-982F491CA928}"/>
              </a:ext>
            </a:extLst>
          </p:cNvPr>
          <p:cNvSpPr>
            <a:spLocks noGrp="1"/>
          </p:cNvSpPr>
          <p:nvPr>
            <p:ph type="dt" sz="half" idx="10"/>
          </p:nvPr>
        </p:nvSpPr>
        <p:spPr/>
        <p:txBody>
          <a:bodyPr/>
          <a:lstStyle/>
          <a:p>
            <a:fld id="{5C5F8115-918A-49D7-9020-22E06E2803C4}" type="datetimeFigureOut">
              <a:rPr lang="nl-NL" smtClean="0"/>
              <a:t>03-10-2021</a:t>
            </a:fld>
            <a:endParaRPr lang="nl-NL"/>
          </a:p>
        </p:txBody>
      </p:sp>
      <p:sp>
        <p:nvSpPr>
          <p:cNvPr id="6" name="Tijdelijke aanduiding voor voettekst 5">
            <a:extLst>
              <a:ext uri="{FF2B5EF4-FFF2-40B4-BE49-F238E27FC236}">
                <a16:creationId xmlns:a16="http://schemas.microsoft.com/office/drawing/2014/main" id="{220A283A-C0D3-4A68-97EA-89FB791D4101}"/>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50479D01-FD57-4E19-86A8-814EF47B8A7B}"/>
              </a:ext>
            </a:extLst>
          </p:cNvPr>
          <p:cNvSpPr>
            <a:spLocks noGrp="1"/>
          </p:cNvSpPr>
          <p:nvPr>
            <p:ph type="sldNum" sz="quarter" idx="12"/>
          </p:nvPr>
        </p:nvSpPr>
        <p:spPr/>
        <p:txBody>
          <a:bodyPr/>
          <a:lstStyle/>
          <a:p>
            <a:fld id="{1864C06F-62C2-4E03-B1A8-1841BEC99DDE}" type="slidenum">
              <a:rPr lang="nl-NL" smtClean="0"/>
              <a:t>‹nr.›</a:t>
            </a:fld>
            <a:endParaRPr lang="nl-NL"/>
          </a:p>
        </p:txBody>
      </p:sp>
    </p:spTree>
    <p:extLst>
      <p:ext uri="{BB962C8B-B14F-4D97-AF65-F5344CB8AC3E}">
        <p14:creationId xmlns:p14="http://schemas.microsoft.com/office/powerpoint/2010/main" val="3680511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FBE9D5-C71F-4D2E-BBA2-9EEA434CFFDC}"/>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A972C79C-E235-4383-9543-30C2D42456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2DD626DE-C2D7-4AE5-9C53-7C66A7988686}"/>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F559631E-8CA9-491B-96CD-46D33472FC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C7855514-57B3-40D3-91D6-C13A0CD85AC7}"/>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5ED85F1A-7DA9-4CE6-ABD4-32EBE473670D}"/>
              </a:ext>
            </a:extLst>
          </p:cNvPr>
          <p:cNvSpPr>
            <a:spLocks noGrp="1"/>
          </p:cNvSpPr>
          <p:nvPr>
            <p:ph type="dt" sz="half" idx="10"/>
          </p:nvPr>
        </p:nvSpPr>
        <p:spPr/>
        <p:txBody>
          <a:bodyPr/>
          <a:lstStyle/>
          <a:p>
            <a:fld id="{5C5F8115-918A-49D7-9020-22E06E2803C4}" type="datetimeFigureOut">
              <a:rPr lang="nl-NL" smtClean="0"/>
              <a:t>03-10-2021</a:t>
            </a:fld>
            <a:endParaRPr lang="nl-NL"/>
          </a:p>
        </p:txBody>
      </p:sp>
      <p:sp>
        <p:nvSpPr>
          <p:cNvPr id="8" name="Tijdelijke aanduiding voor voettekst 7">
            <a:extLst>
              <a:ext uri="{FF2B5EF4-FFF2-40B4-BE49-F238E27FC236}">
                <a16:creationId xmlns:a16="http://schemas.microsoft.com/office/drawing/2014/main" id="{42FCE331-A0C6-43C9-B658-9C2A7B415244}"/>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7B3C8C8A-0553-4175-88E9-932C339BB564}"/>
              </a:ext>
            </a:extLst>
          </p:cNvPr>
          <p:cNvSpPr>
            <a:spLocks noGrp="1"/>
          </p:cNvSpPr>
          <p:nvPr>
            <p:ph type="sldNum" sz="quarter" idx="12"/>
          </p:nvPr>
        </p:nvSpPr>
        <p:spPr/>
        <p:txBody>
          <a:bodyPr/>
          <a:lstStyle/>
          <a:p>
            <a:fld id="{1864C06F-62C2-4E03-B1A8-1841BEC99DDE}" type="slidenum">
              <a:rPr lang="nl-NL" smtClean="0"/>
              <a:t>‹nr.›</a:t>
            </a:fld>
            <a:endParaRPr lang="nl-NL"/>
          </a:p>
        </p:txBody>
      </p:sp>
    </p:spTree>
    <p:extLst>
      <p:ext uri="{BB962C8B-B14F-4D97-AF65-F5344CB8AC3E}">
        <p14:creationId xmlns:p14="http://schemas.microsoft.com/office/powerpoint/2010/main" val="500734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9A6542-F535-48A3-AA28-836800667880}"/>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D71AF315-89AA-4204-AE67-702508AD33D8}"/>
              </a:ext>
            </a:extLst>
          </p:cNvPr>
          <p:cNvSpPr>
            <a:spLocks noGrp="1"/>
          </p:cNvSpPr>
          <p:nvPr>
            <p:ph type="dt" sz="half" idx="10"/>
          </p:nvPr>
        </p:nvSpPr>
        <p:spPr/>
        <p:txBody>
          <a:bodyPr/>
          <a:lstStyle/>
          <a:p>
            <a:fld id="{5C5F8115-918A-49D7-9020-22E06E2803C4}" type="datetimeFigureOut">
              <a:rPr lang="nl-NL" smtClean="0"/>
              <a:t>03-10-2021</a:t>
            </a:fld>
            <a:endParaRPr lang="nl-NL"/>
          </a:p>
        </p:txBody>
      </p:sp>
      <p:sp>
        <p:nvSpPr>
          <p:cNvPr id="4" name="Tijdelijke aanduiding voor voettekst 3">
            <a:extLst>
              <a:ext uri="{FF2B5EF4-FFF2-40B4-BE49-F238E27FC236}">
                <a16:creationId xmlns:a16="http://schemas.microsoft.com/office/drawing/2014/main" id="{7D0F6532-6ED5-4858-BB19-7A41EAF91088}"/>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4A1FB4F8-6659-4F1C-B9F3-AB8F658D65E0}"/>
              </a:ext>
            </a:extLst>
          </p:cNvPr>
          <p:cNvSpPr>
            <a:spLocks noGrp="1"/>
          </p:cNvSpPr>
          <p:nvPr>
            <p:ph type="sldNum" sz="quarter" idx="12"/>
          </p:nvPr>
        </p:nvSpPr>
        <p:spPr/>
        <p:txBody>
          <a:bodyPr/>
          <a:lstStyle/>
          <a:p>
            <a:fld id="{1864C06F-62C2-4E03-B1A8-1841BEC99DDE}" type="slidenum">
              <a:rPr lang="nl-NL" smtClean="0"/>
              <a:t>‹nr.›</a:t>
            </a:fld>
            <a:endParaRPr lang="nl-NL"/>
          </a:p>
        </p:txBody>
      </p:sp>
    </p:spTree>
    <p:extLst>
      <p:ext uri="{BB962C8B-B14F-4D97-AF65-F5344CB8AC3E}">
        <p14:creationId xmlns:p14="http://schemas.microsoft.com/office/powerpoint/2010/main" val="4092789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72A7E07B-5123-4E76-B9BF-1C6BB795B85B}"/>
              </a:ext>
            </a:extLst>
          </p:cNvPr>
          <p:cNvSpPr>
            <a:spLocks noGrp="1"/>
          </p:cNvSpPr>
          <p:nvPr>
            <p:ph type="dt" sz="half" idx="10"/>
          </p:nvPr>
        </p:nvSpPr>
        <p:spPr/>
        <p:txBody>
          <a:bodyPr/>
          <a:lstStyle/>
          <a:p>
            <a:fld id="{5C5F8115-918A-49D7-9020-22E06E2803C4}" type="datetimeFigureOut">
              <a:rPr lang="nl-NL" smtClean="0"/>
              <a:t>03-10-2021</a:t>
            </a:fld>
            <a:endParaRPr lang="nl-NL"/>
          </a:p>
        </p:txBody>
      </p:sp>
      <p:sp>
        <p:nvSpPr>
          <p:cNvPr id="3" name="Tijdelijke aanduiding voor voettekst 2">
            <a:extLst>
              <a:ext uri="{FF2B5EF4-FFF2-40B4-BE49-F238E27FC236}">
                <a16:creationId xmlns:a16="http://schemas.microsoft.com/office/drawing/2014/main" id="{A51801E4-B740-493D-A673-FF0AB74EEF0A}"/>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C22BD604-7B64-4B90-B60B-5BF125337948}"/>
              </a:ext>
            </a:extLst>
          </p:cNvPr>
          <p:cNvSpPr>
            <a:spLocks noGrp="1"/>
          </p:cNvSpPr>
          <p:nvPr>
            <p:ph type="sldNum" sz="quarter" idx="12"/>
          </p:nvPr>
        </p:nvSpPr>
        <p:spPr/>
        <p:txBody>
          <a:bodyPr/>
          <a:lstStyle/>
          <a:p>
            <a:fld id="{1864C06F-62C2-4E03-B1A8-1841BEC99DDE}" type="slidenum">
              <a:rPr lang="nl-NL" smtClean="0"/>
              <a:t>‹nr.›</a:t>
            </a:fld>
            <a:endParaRPr lang="nl-NL"/>
          </a:p>
        </p:txBody>
      </p:sp>
    </p:spTree>
    <p:extLst>
      <p:ext uri="{BB962C8B-B14F-4D97-AF65-F5344CB8AC3E}">
        <p14:creationId xmlns:p14="http://schemas.microsoft.com/office/powerpoint/2010/main" val="4247582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B13AFD-FAC4-4436-B324-73B6DC7FD1E3}"/>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9A4002DB-9C49-4DCC-A090-23F307A4AD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6C0897FF-D8D6-4A39-A0A8-F40116EE28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F420CBFE-65BC-4954-A0B4-DF9BA1EF71F1}"/>
              </a:ext>
            </a:extLst>
          </p:cNvPr>
          <p:cNvSpPr>
            <a:spLocks noGrp="1"/>
          </p:cNvSpPr>
          <p:nvPr>
            <p:ph type="dt" sz="half" idx="10"/>
          </p:nvPr>
        </p:nvSpPr>
        <p:spPr/>
        <p:txBody>
          <a:bodyPr/>
          <a:lstStyle/>
          <a:p>
            <a:fld id="{5C5F8115-918A-49D7-9020-22E06E2803C4}" type="datetimeFigureOut">
              <a:rPr lang="nl-NL" smtClean="0"/>
              <a:t>03-10-2021</a:t>
            </a:fld>
            <a:endParaRPr lang="nl-NL"/>
          </a:p>
        </p:txBody>
      </p:sp>
      <p:sp>
        <p:nvSpPr>
          <p:cNvPr id="6" name="Tijdelijke aanduiding voor voettekst 5">
            <a:extLst>
              <a:ext uri="{FF2B5EF4-FFF2-40B4-BE49-F238E27FC236}">
                <a16:creationId xmlns:a16="http://schemas.microsoft.com/office/drawing/2014/main" id="{9ECF94CE-0B3D-4BB6-8FF5-DAB144682C2D}"/>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01407161-6D9B-4780-B3C4-90CB8DF0C06E}"/>
              </a:ext>
            </a:extLst>
          </p:cNvPr>
          <p:cNvSpPr>
            <a:spLocks noGrp="1"/>
          </p:cNvSpPr>
          <p:nvPr>
            <p:ph type="sldNum" sz="quarter" idx="12"/>
          </p:nvPr>
        </p:nvSpPr>
        <p:spPr/>
        <p:txBody>
          <a:bodyPr/>
          <a:lstStyle/>
          <a:p>
            <a:fld id="{1864C06F-62C2-4E03-B1A8-1841BEC99DDE}" type="slidenum">
              <a:rPr lang="nl-NL" smtClean="0"/>
              <a:t>‹nr.›</a:t>
            </a:fld>
            <a:endParaRPr lang="nl-NL"/>
          </a:p>
        </p:txBody>
      </p:sp>
    </p:spTree>
    <p:extLst>
      <p:ext uri="{BB962C8B-B14F-4D97-AF65-F5344CB8AC3E}">
        <p14:creationId xmlns:p14="http://schemas.microsoft.com/office/powerpoint/2010/main" val="72731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52A8479-CEE6-4ED9-A994-D012943573F7}"/>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E4EF8A42-2EF2-4A5F-A114-8A699C965A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1FC3A237-16B1-4AC4-9B73-817C7DC1A0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1B2BED44-1E4E-421E-886C-ECD00B49C2D7}"/>
              </a:ext>
            </a:extLst>
          </p:cNvPr>
          <p:cNvSpPr>
            <a:spLocks noGrp="1"/>
          </p:cNvSpPr>
          <p:nvPr>
            <p:ph type="dt" sz="half" idx="10"/>
          </p:nvPr>
        </p:nvSpPr>
        <p:spPr/>
        <p:txBody>
          <a:bodyPr/>
          <a:lstStyle/>
          <a:p>
            <a:fld id="{5C5F8115-918A-49D7-9020-22E06E2803C4}" type="datetimeFigureOut">
              <a:rPr lang="nl-NL" smtClean="0"/>
              <a:t>03-10-2021</a:t>
            </a:fld>
            <a:endParaRPr lang="nl-NL"/>
          </a:p>
        </p:txBody>
      </p:sp>
      <p:sp>
        <p:nvSpPr>
          <p:cNvPr id="6" name="Tijdelijke aanduiding voor voettekst 5">
            <a:extLst>
              <a:ext uri="{FF2B5EF4-FFF2-40B4-BE49-F238E27FC236}">
                <a16:creationId xmlns:a16="http://schemas.microsoft.com/office/drawing/2014/main" id="{6DA19460-888F-4527-AC0A-70863222B219}"/>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CD57F437-91D9-4DC3-B13C-C2E8B73CFFC9}"/>
              </a:ext>
            </a:extLst>
          </p:cNvPr>
          <p:cNvSpPr>
            <a:spLocks noGrp="1"/>
          </p:cNvSpPr>
          <p:nvPr>
            <p:ph type="sldNum" sz="quarter" idx="12"/>
          </p:nvPr>
        </p:nvSpPr>
        <p:spPr/>
        <p:txBody>
          <a:bodyPr/>
          <a:lstStyle/>
          <a:p>
            <a:fld id="{1864C06F-62C2-4E03-B1A8-1841BEC99DDE}" type="slidenum">
              <a:rPr lang="nl-NL" smtClean="0"/>
              <a:t>‹nr.›</a:t>
            </a:fld>
            <a:endParaRPr lang="nl-NL"/>
          </a:p>
        </p:txBody>
      </p:sp>
    </p:spTree>
    <p:extLst>
      <p:ext uri="{BB962C8B-B14F-4D97-AF65-F5344CB8AC3E}">
        <p14:creationId xmlns:p14="http://schemas.microsoft.com/office/powerpoint/2010/main" val="2818196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7B9D91-D5E5-4944-A9C5-09597230C79C}"/>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6955DCC8-5D78-45ED-9695-4BF71CE7CED2}"/>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F5B60067-1D59-418E-9359-C09C0C438288}"/>
              </a:ext>
            </a:extLst>
          </p:cNvPr>
          <p:cNvSpPr>
            <a:spLocks noGrp="1"/>
          </p:cNvSpPr>
          <p:nvPr>
            <p:ph type="dt" sz="half" idx="10"/>
          </p:nvPr>
        </p:nvSpPr>
        <p:spPr/>
        <p:txBody>
          <a:bodyPr/>
          <a:lstStyle/>
          <a:p>
            <a:fld id="{5C5F8115-918A-49D7-9020-22E06E2803C4}" type="datetimeFigureOut">
              <a:rPr lang="nl-NL" smtClean="0"/>
              <a:t>03-10-2021</a:t>
            </a:fld>
            <a:endParaRPr lang="nl-NL"/>
          </a:p>
        </p:txBody>
      </p:sp>
      <p:sp>
        <p:nvSpPr>
          <p:cNvPr id="5" name="Tijdelijke aanduiding voor voettekst 4">
            <a:extLst>
              <a:ext uri="{FF2B5EF4-FFF2-40B4-BE49-F238E27FC236}">
                <a16:creationId xmlns:a16="http://schemas.microsoft.com/office/drawing/2014/main" id="{2BF5B707-9F93-4C6E-AA51-2A6BD1AA55F3}"/>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28632644-EC78-4925-954A-827B86EEFE46}"/>
              </a:ext>
            </a:extLst>
          </p:cNvPr>
          <p:cNvSpPr>
            <a:spLocks noGrp="1"/>
          </p:cNvSpPr>
          <p:nvPr>
            <p:ph type="sldNum" sz="quarter" idx="12"/>
          </p:nvPr>
        </p:nvSpPr>
        <p:spPr/>
        <p:txBody>
          <a:bodyPr/>
          <a:lstStyle/>
          <a:p>
            <a:fld id="{1864C06F-62C2-4E03-B1A8-1841BEC99DDE}" type="slidenum">
              <a:rPr lang="nl-NL" smtClean="0"/>
              <a:t>‹nr.›</a:t>
            </a:fld>
            <a:endParaRPr lang="nl-NL"/>
          </a:p>
        </p:txBody>
      </p:sp>
    </p:spTree>
    <p:extLst>
      <p:ext uri="{BB962C8B-B14F-4D97-AF65-F5344CB8AC3E}">
        <p14:creationId xmlns:p14="http://schemas.microsoft.com/office/powerpoint/2010/main" val="4219761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FEC9D34C-9C81-4425-BBDC-384E43C8233C}"/>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D648A199-9749-4B23-A1F8-6EE08F07A888}"/>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9F9542AA-D02F-4AE8-BE4F-57F339969993}"/>
              </a:ext>
            </a:extLst>
          </p:cNvPr>
          <p:cNvSpPr>
            <a:spLocks noGrp="1"/>
          </p:cNvSpPr>
          <p:nvPr>
            <p:ph type="dt" sz="half" idx="10"/>
          </p:nvPr>
        </p:nvSpPr>
        <p:spPr/>
        <p:txBody>
          <a:bodyPr/>
          <a:lstStyle/>
          <a:p>
            <a:fld id="{5C5F8115-918A-49D7-9020-22E06E2803C4}" type="datetimeFigureOut">
              <a:rPr lang="nl-NL" smtClean="0"/>
              <a:t>03-10-2021</a:t>
            </a:fld>
            <a:endParaRPr lang="nl-NL"/>
          </a:p>
        </p:txBody>
      </p:sp>
      <p:sp>
        <p:nvSpPr>
          <p:cNvPr id="5" name="Tijdelijke aanduiding voor voettekst 4">
            <a:extLst>
              <a:ext uri="{FF2B5EF4-FFF2-40B4-BE49-F238E27FC236}">
                <a16:creationId xmlns:a16="http://schemas.microsoft.com/office/drawing/2014/main" id="{62D43981-39DE-4DA1-9597-3A1A98F1D220}"/>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C549A036-A039-4ADC-9B69-3B4F7C100B2E}"/>
              </a:ext>
            </a:extLst>
          </p:cNvPr>
          <p:cNvSpPr>
            <a:spLocks noGrp="1"/>
          </p:cNvSpPr>
          <p:nvPr>
            <p:ph type="sldNum" sz="quarter" idx="12"/>
          </p:nvPr>
        </p:nvSpPr>
        <p:spPr/>
        <p:txBody>
          <a:bodyPr/>
          <a:lstStyle/>
          <a:p>
            <a:fld id="{1864C06F-62C2-4E03-B1A8-1841BEC99DDE}" type="slidenum">
              <a:rPr lang="nl-NL" smtClean="0"/>
              <a:t>‹nr.›</a:t>
            </a:fld>
            <a:endParaRPr lang="nl-NL"/>
          </a:p>
        </p:txBody>
      </p:sp>
    </p:spTree>
    <p:extLst>
      <p:ext uri="{BB962C8B-B14F-4D97-AF65-F5344CB8AC3E}">
        <p14:creationId xmlns:p14="http://schemas.microsoft.com/office/powerpoint/2010/main" val="33991427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Blanco ">
    <p:spTree>
      <p:nvGrpSpPr>
        <p:cNvPr id="1" name=""/>
        <p:cNvGrpSpPr/>
        <p:nvPr/>
      </p:nvGrpSpPr>
      <p:grpSpPr>
        <a:xfrm>
          <a:off x="0" y="0"/>
          <a:ext cx="0" cy="0"/>
          <a:chOff x="0" y="0"/>
          <a:chExt cx="0" cy="0"/>
        </a:xfrm>
      </p:grpSpPr>
      <p:sp>
        <p:nvSpPr>
          <p:cNvPr id="3" name="Date Placeholder 3">
            <a:extLst>
              <a:ext uri="{FF2B5EF4-FFF2-40B4-BE49-F238E27FC236}">
                <a16:creationId xmlns:a16="http://schemas.microsoft.com/office/drawing/2014/main" id="{6D4997EA-6F88-EA4F-8F44-12ED10DA9BFF}"/>
              </a:ext>
            </a:extLst>
          </p:cNvPr>
          <p:cNvSpPr>
            <a:spLocks noGrp="1"/>
          </p:cNvSpPr>
          <p:nvPr>
            <p:ph type="dt" sz="half" idx="10"/>
          </p:nvPr>
        </p:nvSpPr>
        <p:spPr>
          <a:xfrm rot="16200000">
            <a:off x="-247680" y="5430764"/>
            <a:ext cx="1088139" cy="296885"/>
          </a:xfrm>
          <a:prstGeom prst="rect">
            <a:avLst/>
          </a:prstGeom>
        </p:spPr>
        <p:txBody>
          <a:bodyPr anchor="ctr"/>
          <a:lstStyle>
            <a:lvl1pPr>
              <a:defRPr sz="800">
                <a:solidFill>
                  <a:srgbClr val="E57334"/>
                </a:solidFill>
                <a:latin typeface="Arial" panose="020B0604020202020204" pitchFamily="34" charset="0"/>
                <a:cs typeface="Arial" panose="020B0604020202020204" pitchFamily="34" charset="0"/>
              </a:defRPr>
            </a:lvl1pPr>
          </a:lstStyle>
          <a:p>
            <a:fld id="{B08CAEB0-0FE3-43BD-96E9-06DA60043EDD}" type="datetime3">
              <a:rPr lang="en-US" sz="700" smtClean="0"/>
              <a:t>3 October 2021</a:t>
            </a:fld>
            <a:r>
              <a:rPr lang="en-US"/>
              <a:t>    </a:t>
            </a:r>
          </a:p>
        </p:txBody>
      </p:sp>
      <p:sp>
        <p:nvSpPr>
          <p:cNvPr id="4" name="Slide Number Placeholder 5">
            <a:extLst>
              <a:ext uri="{FF2B5EF4-FFF2-40B4-BE49-F238E27FC236}">
                <a16:creationId xmlns:a16="http://schemas.microsoft.com/office/drawing/2014/main" id="{F431558E-7E89-E845-9541-8E8C9F459570}"/>
              </a:ext>
            </a:extLst>
          </p:cNvPr>
          <p:cNvSpPr>
            <a:spLocks noGrp="1"/>
          </p:cNvSpPr>
          <p:nvPr>
            <p:ph type="sldNum" sz="quarter" idx="12"/>
          </p:nvPr>
        </p:nvSpPr>
        <p:spPr>
          <a:xfrm>
            <a:off x="6933" y="6331096"/>
            <a:ext cx="592777" cy="526904"/>
          </a:xfrm>
          <a:prstGeom prst="rect">
            <a:avLst/>
          </a:prstGeom>
        </p:spPr>
        <p:txBody>
          <a:bodyPr/>
          <a:lstStyle>
            <a:lvl1pPr algn="ctr">
              <a:defRPr>
                <a:solidFill>
                  <a:srgbClr val="E57334"/>
                </a:solidFill>
                <a:latin typeface="Arial" panose="020B0604020202020204" pitchFamily="34" charset="0"/>
                <a:cs typeface="Arial" panose="020B0604020202020204" pitchFamily="34" charset="0"/>
              </a:defRPr>
            </a:lvl1pPr>
          </a:lstStyle>
          <a:p>
            <a:fld id="{409CEFD3-70C6-DD48-988C-3F1B8380CB49}" type="slidenum">
              <a:rPr lang="en-US" smtClean="0"/>
              <a:pPr/>
              <a:t>‹nr.›</a:t>
            </a:fld>
            <a:endParaRPr lang="en-US"/>
          </a:p>
        </p:txBody>
      </p:sp>
      <p:sp>
        <p:nvSpPr>
          <p:cNvPr id="5" name="Footer Placeholder 4">
            <a:extLst>
              <a:ext uri="{FF2B5EF4-FFF2-40B4-BE49-F238E27FC236}">
                <a16:creationId xmlns:a16="http://schemas.microsoft.com/office/drawing/2014/main" id="{8EE54393-0F6A-B049-BB75-B12A4F93916D}"/>
              </a:ext>
            </a:extLst>
          </p:cNvPr>
          <p:cNvSpPr>
            <a:spLocks noGrp="1"/>
          </p:cNvSpPr>
          <p:nvPr>
            <p:ph type="ftr" sz="quarter" idx="11"/>
          </p:nvPr>
        </p:nvSpPr>
        <p:spPr>
          <a:xfrm rot="16200000">
            <a:off x="-1754081" y="2826327"/>
            <a:ext cx="4114800" cy="302819"/>
          </a:xfrm>
          <a:prstGeom prst="rect">
            <a:avLst/>
          </a:prstGeom>
        </p:spPr>
        <p:txBody>
          <a:bodyPr anchor="ctr"/>
          <a:lstStyle>
            <a:lvl1pPr algn="l">
              <a:defRPr sz="700">
                <a:solidFill>
                  <a:srgbClr val="E57334"/>
                </a:solidFill>
                <a:latin typeface="Arial" panose="020B0604020202020204" pitchFamily="34" charset="0"/>
                <a:cs typeface="Arial" panose="020B0604020202020204" pitchFamily="34" charset="0"/>
              </a:defRPr>
            </a:lvl1pPr>
          </a:lstStyle>
          <a:p>
            <a:r>
              <a:rPr lang="en-US"/>
              <a:t>Titel presentatie: Bestuursvergadering</a:t>
            </a:r>
          </a:p>
        </p:txBody>
      </p:sp>
      <p:cxnSp>
        <p:nvCxnSpPr>
          <p:cNvPr id="6" name="Straight Connector 5">
            <a:extLst>
              <a:ext uri="{FF2B5EF4-FFF2-40B4-BE49-F238E27FC236}">
                <a16:creationId xmlns:a16="http://schemas.microsoft.com/office/drawing/2014/main" id="{1A883CC7-202D-2547-92BC-AA0EF6B7CFE9}"/>
              </a:ext>
            </a:extLst>
          </p:cNvPr>
          <p:cNvCxnSpPr>
            <a:cxnSpLocks/>
          </p:cNvCxnSpPr>
          <p:nvPr/>
        </p:nvCxnSpPr>
        <p:spPr>
          <a:xfrm flipV="1">
            <a:off x="599707" y="712519"/>
            <a:ext cx="0" cy="5902039"/>
          </a:xfrm>
          <a:prstGeom prst="line">
            <a:avLst/>
          </a:prstGeom>
          <a:ln>
            <a:solidFill>
              <a:srgbClr val="E9E5E0"/>
            </a:solidFill>
          </a:ln>
        </p:spPr>
        <p:style>
          <a:lnRef idx="1">
            <a:schemeClr val="accent6"/>
          </a:lnRef>
          <a:fillRef idx="0">
            <a:schemeClr val="accent6"/>
          </a:fillRef>
          <a:effectRef idx="0">
            <a:schemeClr val="accent6"/>
          </a:effectRef>
          <a:fontRef idx="minor">
            <a:schemeClr val="tx1"/>
          </a:fontRef>
        </p:style>
      </p:cxnSp>
      <p:pic>
        <p:nvPicPr>
          <p:cNvPr id="11" name="Picture 10">
            <a:extLst>
              <a:ext uri="{FF2B5EF4-FFF2-40B4-BE49-F238E27FC236}">
                <a16:creationId xmlns:a16="http://schemas.microsoft.com/office/drawing/2014/main" id="{7F01D91A-F8AB-D74B-9814-5F9D9A5651FE}"/>
              </a:ext>
            </a:extLst>
          </p:cNvPr>
          <p:cNvPicPr>
            <a:picLocks noChangeAspect="1"/>
          </p:cNvPicPr>
          <p:nvPr/>
        </p:nvPicPr>
        <p:blipFill>
          <a:blip r:embed="rId2"/>
          <a:stretch>
            <a:fillRect/>
          </a:stretch>
        </p:blipFill>
        <p:spPr>
          <a:xfrm>
            <a:off x="6932" y="-1"/>
            <a:ext cx="838792" cy="819399"/>
          </a:xfrm>
          <a:prstGeom prst="rect">
            <a:avLst/>
          </a:prstGeom>
        </p:spPr>
      </p:pic>
    </p:spTree>
    <p:extLst>
      <p:ext uri="{BB962C8B-B14F-4D97-AF65-F5344CB8AC3E}">
        <p14:creationId xmlns:p14="http://schemas.microsoft.com/office/powerpoint/2010/main" val="32908159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nl-NL"/>
              <a:t>Klik om de stijl te bewerken</a:t>
            </a:r>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 om de ondertitelstijl van het model te bewerken</a:t>
            </a:r>
          </a:p>
        </p:txBody>
      </p:sp>
      <p:sp>
        <p:nvSpPr>
          <p:cNvPr id="4" name="Tijdelijke aanduiding voor datum 3"/>
          <p:cNvSpPr>
            <a:spLocks noGrp="1"/>
          </p:cNvSpPr>
          <p:nvPr>
            <p:ph type="dt" sz="half" idx="10"/>
          </p:nvPr>
        </p:nvSpPr>
        <p:spPr/>
        <p:txBody>
          <a:bodyPr/>
          <a:lstStyle/>
          <a:p>
            <a:fld id="{AB469839-5B59-48F8-8ED2-CDC92EB949C6}" type="datetimeFigureOut">
              <a:rPr lang="nl-NL" smtClean="0"/>
              <a:t>03-10-2021</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A921342-3BCD-4F81-84DB-9C440F83554F}" type="slidenum">
              <a:rPr lang="nl-NL" smtClean="0"/>
              <a:t>‹nr.›</a:t>
            </a:fld>
            <a:endParaRPr lang="nl-NL"/>
          </a:p>
        </p:txBody>
      </p:sp>
    </p:spTree>
    <p:extLst>
      <p:ext uri="{BB962C8B-B14F-4D97-AF65-F5344CB8AC3E}">
        <p14:creationId xmlns:p14="http://schemas.microsoft.com/office/powerpoint/2010/main" val="36183936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AB469839-5B59-48F8-8ED2-CDC92EB949C6}" type="datetimeFigureOut">
              <a:rPr lang="nl-NL" smtClean="0"/>
              <a:t>03-10-2021</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A921342-3BCD-4F81-84DB-9C440F83554F}" type="slidenum">
              <a:rPr lang="nl-NL" smtClean="0"/>
              <a:t>‹nr.›</a:t>
            </a:fld>
            <a:endParaRPr lang="nl-NL"/>
          </a:p>
        </p:txBody>
      </p:sp>
    </p:spTree>
    <p:extLst>
      <p:ext uri="{BB962C8B-B14F-4D97-AF65-F5344CB8AC3E}">
        <p14:creationId xmlns:p14="http://schemas.microsoft.com/office/powerpoint/2010/main" val="13666541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nl-NL"/>
              <a:t>Klik om de stijl te bewerken</a:t>
            </a:r>
          </a:p>
        </p:txBody>
      </p:sp>
      <p:sp>
        <p:nvSpPr>
          <p:cNvPr id="3" name="Tijdelijke aanduiding voor teks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AB469839-5B59-48F8-8ED2-CDC92EB949C6}" type="datetimeFigureOut">
              <a:rPr lang="nl-NL" smtClean="0"/>
              <a:t>03-10-2021</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A921342-3BCD-4F81-84DB-9C440F83554F}" type="slidenum">
              <a:rPr lang="nl-NL" smtClean="0"/>
              <a:t>‹nr.›</a:t>
            </a:fld>
            <a:endParaRPr lang="nl-NL"/>
          </a:p>
        </p:txBody>
      </p:sp>
    </p:spTree>
    <p:extLst>
      <p:ext uri="{BB962C8B-B14F-4D97-AF65-F5344CB8AC3E}">
        <p14:creationId xmlns:p14="http://schemas.microsoft.com/office/powerpoint/2010/main" val="41497689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838200" y="1825625"/>
            <a:ext cx="5181600" cy="4351338"/>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6172200" y="1825625"/>
            <a:ext cx="5181600" cy="4351338"/>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AB469839-5B59-48F8-8ED2-CDC92EB949C6}" type="datetimeFigureOut">
              <a:rPr lang="nl-NL" smtClean="0"/>
              <a:t>03-10-2021</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3A921342-3BCD-4F81-84DB-9C440F83554F}" type="slidenum">
              <a:rPr lang="nl-NL" smtClean="0"/>
              <a:t>‹nr.›</a:t>
            </a:fld>
            <a:endParaRPr lang="nl-NL"/>
          </a:p>
        </p:txBody>
      </p:sp>
    </p:spTree>
    <p:extLst>
      <p:ext uri="{BB962C8B-B14F-4D97-AF65-F5344CB8AC3E}">
        <p14:creationId xmlns:p14="http://schemas.microsoft.com/office/powerpoint/2010/main" val="42770550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nl-NL"/>
              <a:t>Klik om de stijl te bewerken</a:t>
            </a:r>
          </a:p>
        </p:txBody>
      </p:sp>
      <p:sp>
        <p:nvSpPr>
          <p:cNvPr id="3" name="Tijdelijke aanduiding voor teks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839788" y="2505075"/>
            <a:ext cx="5157787" cy="3684588"/>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6172200" y="2505075"/>
            <a:ext cx="5183188" cy="3684588"/>
          </a:xfrm>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AB469839-5B59-48F8-8ED2-CDC92EB949C6}" type="datetimeFigureOut">
              <a:rPr lang="nl-NL" smtClean="0"/>
              <a:t>03-10-2021</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3A921342-3BCD-4F81-84DB-9C440F83554F}" type="slidenum">
              <a:rPr lang="nl-NL" smtClean="0"/>
              <a:t>‹nr.›</a:t>
            </a:fld>
            <a:endParaRPr lang="nl-NL"/>
          </a:p>
        </p:txBody>
      </p:sp>
    </p:spTree>
    <p:extLst>
      <p:ext uri="{BB962C8B-B14F-4D97-AF65-F5344CB8AC3E}">
        <p14:creationId xmlns:p14="http://schemas.microsoft.com/office/powerpoint/2010/main" val="35092208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AB469839-5B59-48F8-8ED2-CDC92EB949C6}" type="datetimeFigureOut">
              <a:rPr lang="nl-NL" smtClean="0"/>
              <a:t>03-10-2021</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3A921342-3BCD-4F81-84DB-9C440F83554F}" type="slidenum">
              <a:rPr lang="nl-NL" smtClean="0"/>
              <a:t>‹nr.›</a:t>
            </a:fld>
            <a:endParaRPr lang="nl-NL"/>
          </a:p>
        </p:txBody>
      </p:sp>
    </p:spTree>
    <p:extLst>
      <p:ext uri="{BB962C8B-B14F-4D97-AF65-F5344CB8AC3E}">
        <p14:creationId xmlns:p14="http://schemas.microsoft.com/office/powerpoint/2010/main" val="31824774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AB469839-5B59-48F8-8ED2-CDC92EB949C6}" type="datetimeFigureOut">
              <a:rPr lang="nl-NL" smtClean="0"/>
              <a:t>03-10-2021</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3A921342-3BCD-4F81-84DB-9C440F83554F}" type="slidenum">
              <a:rPr lang="nl-NL" smtClean="0"/>
              <a:t>‹nr.›</a:t>
            </a:fld>
            <a:endParaRPr lang="nl-NL"/>
          </a:p>
        </p:txBody>
      </p:sp>
    </p:spTree>
    <p:extLst>
      <p:ext uri="{BB962C8B-B14F-4D97-AF65-F5344CB8AC3E}">
        <p14:creationId xmlns:p14="http://schemas.microsoft.com/office/powerpoint/2010/main" val="29391615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a:t>Klik om de stijl te bewerken</a:t>
            </a:r>
          </a:p>
        </p:txBody>
      </p:sp>
      <p:sp>
        <p:nvSpPr>
          <p:cNvPr id="3" name="Tijdelijke aanduiding voor inhoud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AB469839-5B59-48F8-8ED2-CDC92EB949C6}" type="datetimeFigureOut">
              <a:rPr lang="nl-NL" smtClean="0"/>
              <a:t>03-10-2021</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3A921342-3BCD-4F81-84DB-9C440F83554F}" type="slidenum">
              <a:rPr lang="nl-NL" smtClean="0"/>
              <a:t>‹nr.›</a:t>
            </a:fld>
            <a:endParaRPr lang="nl-NL"/>
          </a:p>
        </p:txBody>
      </p:sp>
    </p:spTree>
    <p:extLst>
      <p:ext uri="{BB962C8B-B14F-4D97-AF65-F5344CB8AC3E}">
        <p14:creationId xmlns:p14="http://schemas.microsoft.com/office/powerpoint/2010/main" val="21550712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a:t>Klik om de stijl te bewerken</a:t>
            </a:r>
          </a:p>
        </p:txBody>
      </p:sp>
      <p:sp>
        <p:nvSpPr>
          <p:cNvPr id="3" name="Tijdelijke aanduiding voor afbeelding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AB469839-5B59-48F8-8ED2-CDC92EB949C6}" type="datetimeFigureOut">
              <a:rPr lang="nl-NL" smtClean="0"/>
              <a:t>03-10-2021</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3A921342-3BCD-4F81-84DB-9C440F83554F}" type="slidenum">
              <a:rPr lang="nl-NL" smtClean="0"/>
              <a:t>‹nr.›</a:t>
            </a:fld>
            <a:endParaRPr lang="nl-NL"/>
          </a:p>
        </p:txBody>
      </p:sp>
    </p:spTree>
    <p:extLst>
      <p:ext uri="{BB962C8B-B14F-4D97-AF65-F5344CB8AC3E}">
        <p14:creationId xmlns:p14="http://schemas.microsoft.com/office/powerpoint/2010/main" val="3797341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AB469839-5B59-48F8-8ED2-CDC92EB949C6}" type="datetimeFigureOut">
              <a:rPr lang="nl-NL" smtClean="0"/>
              <a:t>03-10-2021</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A921342-3BCD-4F81-84DB-9C440F83554F}" type="slidenum">
              <a:rPr lang="nl-NL" smtClean="0"/>
              <a:t>‹nr.›</a:t>
            </a:fld>
            <a:endParaRPr lang="nl-NL"/>
          </a:p>
        </p:txBody>
      </p:sp>
    </p:spTree>
    <p:extLst>
      <p:ext uri="{BB962C8B-B14F-4D97-AF65-F5344CB8AC3E}">
        <p14:creationId xmlns:p14="http://schemas.microsoft.com/office/powerpoint/2010/main" val="7352598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8724900" y="365125"/>
            <a:ext cx="2628900" cy="5811838"/>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838200" y="365125"/>
            <a:ext cx="7734300" cy="5811838"/>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AB469839-5B59-48F8-8ED2-CDC92EB949C6}" type="datetimeFigureOut">
              <a:rPr lang="nl-NL" smtClean="0"/>
              <a:t>03-10-2021</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A921342-3BCD-4F81-84DB-9C440F83554F}" type="slidenum">
              <a:rPr lang="nl-NL" smtClean="0"/>
              <a:t>‹nr.›</a:t>
            </a:fld>
            <a:endParaRPr lang="nl-NL"/>
          </a:p>
        </p:txBody>
      </p:sp>
    </p:spTree>
    <p:extLst>
      <p:ext uri="{BB962C8B-B14F-4D97-AF65-F5344CB8AC3E}">
        <p14:creationId xmlns:p14="http://schemas.microsoft.com/office/powerpoint/2010/main" val="17041251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1_Titeldia">
    <p:spTree>
      <p:nvGrpSpPr>
        <p:cNvPr id="1" name=""/>
        <p:cNvGrpSpPr/>
        <p:nvPr/>
      </p:nvGrpSpPr>
      <p:grpSpPr>
        <a:xfrm>
          <a:off x="0" y="0"/>
          <a:ext cx="0" cy="0"/>
          <a:chOff x="0" y="0"/>
          <a:chExt cx="0" cy="0"/>
        </a:xfrm>
      </p:grpSpPr>
      <p:sp>
        <p:nvSpPr>
          <p:cNvPr id="4" name="Tijdelijke aanduiding voor datum 3">
            <a:extLst>
              <a:ext uri="{FF2B5EF4-FFF2-40B4-BE49-F238E27FC236}">
                <a16:creationId xmlns:a16="http://schemas.microsoft.com/office/drawing/2014/main" id="{8A0D7CFE-817B-EF4C-8DB4-AE526BC21465}"/>
              </a:ext>
            </a:extLst>
          </p:cNvPr>
          <p:cNvSpPr>
            <a:spLocks noGrp="1"/>
          </p:cNvSpPr>
          <p:nvPr>
            <p:ph type="dt" sz="half" idx="10"/>
          </p:nvPr>
        </p:nvSpPr>
        <p:spPr/>
        <p:txBody>
          <a:bodyPr/>
          <a:lstStyle/>
          <a:p>
            <a:fld id="{210146C8-7F84-3B43-A8CA-D94E8AFF133B}" type="datetimeFigureOut">
              <a:rPr lang="nl-NL" smtClean="0"/>
              <a:t>03-10-2021</a:t>
            </a:fld>
            <a:endParaRPr lang="nl-NL" dirty="0"/>
          </a:p>
        </p:txBody>
      </p:sp>
      <p:sp>
        <p:nvSpPr>
          <p:cNvPr id="5" name="Tijdelijke aanduiding voor voettekst 4">
            <a:extLst>
              <a:ext uri="{FF2B5EF4-FFF2-40B4-BE49-F238E27FC236}">
                <a16:creationId xmlns:a16="http://schemas.microsoft.com/office/drawing/2014/main" id="{FA1C036B-B631-944F-B1DC-B4585EC536FC}"/>
              </a:ext>
            </a:extLst>
          </p:cNvPr>
          <p:cNvSpPr>
            <a:spLocks noGrp="1"/>
          </p:cNvSpPr>
          <p:nvPr>
            <p:ph type="ftr" sz="quarter" idx="11"/>
          </p:nvPr>
        </p:nvSpPr>
        <p:spPr/>
        <p:txBody>
          <a:bodyPr/>
          <a:lstStyle/>
          <a:p>
            <a:endParaRPr lang="nl-NL" dirty="0"/>
          </a:p>
        </p:txBody>
      </p:sp>
      <p:sp>
        <p:nvSpPr>
          <p:cNvPr id="6" name="Tijdelijke aanduiding voor dianummer 5">
            <a:extLst>
              <a:ext uri="{FF2B5EF4-FFF2-40B4-BE49-F238E27FC236}">
                <a16:creationId xmlns:a16="http://schemas.microsoft.com/office/drawing/2014/main" id="{165D4013-91A2-3840-ADB3-0C59A48CBA30}"/>
              </a:ext>
            </a:extLst>
          </p:cNvPr>
          <p:cNvSpPr>
            <a:spLocks noGrp="1"/>
          </p:cNvSpPr>
          <p:nvPr>
            <p:ph type="sldNum" sz="quarter" idx="12"/>
          </p:nvPr>
        </p:nvSpPr>
        <p:spPr/>
        <p:txBody>
          <a:bodyPr/>
          <a:lstStyle/>
          <a:p>
            <a:fld id="{500195C5-EC6D-4F4E-B1D7-1C5B37B5E4AF}" type="slidenum">
              <a:rPr lang="nl-NL" smtClean="0"/>
              <a:t>‹nr.›</a:t>
            </a:fld>
            <a:endParaRPr lang="nl-NL" dirty="0"/>
          </a:p>
        </p:txBody>
      </p:sp>
    </p:spTree>
    <p:extLst>
      <p:ext uri="{BB962C8B-B14F-4D97-AF65-F5344CB8AC3E}">
        <p14:creationId xmlns:p14="http://schemas.microsoft.com/office/powerpoint/2010/main" val="2950994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397EFCC-7DE5-4B45-B918-37683BD869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0D6B8F3-4D7E-4F77-841B-4F434CA5FF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220397E7-031A-4771-B12B-57FA6E9AC4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5F8115-918A-49D7-9020-22E06E2803C4}" type="datetimeFigureOut">
              <a:rPr lang="nl-NL" smtClean="0"/>
              <a:t>03-10-2021</a:t>
            </a:fld>
            <a:endParaRPr lang="nl-NL"/>
          </a:p>
        </p:txBody>
      </p:sp>
      <p:sp>
        <p:nvSpPr>
          <p:cNvPr id="5" name="Tijdelijke aanduiding voor voettekst 4">
            <a:extLst>
              <a:ext uri="{FF2B5EF4-FFF2-40B4-BE49-F238E27FC236}">
                <a16:creationId xmlns:a16="http://schemas.microsoft.com/office/drawing/2014/main" id="{47C3FB00-6415-47E3-B55F-C29A03D658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8BEA9C3C-8AEE-45D4-88E5-3AED36D018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64C06F-62C2-4E03-B1A8-1841BEC99DDE}" type="slidenum">
              <a:rPr lang="nl-NL" smtClean="0"/>
              <a:t>‹nr.›</a:t>
            </a:fld>
            <a:endParaRPr lang="nl-NL"/>
          </a:p>
        </p:txBody>
      </p:sp>
    </p:spTree>
    <p:extLst>
      <p:ext uri="{BB962C8B-B14F-4D97-AF65-F5344CB8AC3E}">
        <p14:creationId xmlns:p14="http://schemas.microsoft.com/office/powerpoint/2010/main" val="42391399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469839-5B59-48F8-8ED2-CDC92EB949C6}" type="datetimeFigureOut">
              <a:rPr lang="nl-NL" smtClean="0"/>
              <a:t>03-10-2021</a:t>
            </a:fld>
            <a:endParaRPr lang="nl-NL"/>
          </a:p>
        </p:txBody>
      </p:sp>
      <p:sp>
        <p:nvSpPr>
          <p:cNvPr id="5" name="Tijdelijke aanduiding voor voettekst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21342-3BCD-4F81-84DB-9C440F83554F}" type="slidenum">
              <a:rPr lang="nl-NL" smtClean="0"/>
              <a:t>‹nr.›</a:t>
            </a:fld>
            <a:endParaRPr lang="nl-NL"/>
          </a:p>
        </p:txBody>
      </p:sp>
    </p:spTree>
    <p:extLst>
      <p:ext uri="{BB962C8B-B14F-4D97-AF65-F5344CB8AC3E}">
        <p14:creationId xmlns:p14="http://schemas.microsoft.com/office/powerpoint/2010/main" val="25378099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jpg"/><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37EFC13B-08C4-491D-9326-611BAEC806B8}"/>
              </a:ext>
            </a:extLst>
          </p:cNvPr>
          <p:cNvSpPr>
            <a:spLocks noGrp="1"/>
          </p:cNvSpPr>
          <p:nvPr>
            <p:ph type="ctrTitle"/>
          </p:nvPr>
        </p:nvSpPr>
        <p:spPr>
          <a:xfrm>
            <a:off x="990372" y="1868708"/>
            <a:ext cx="2628900" cy="2547257"/>
          </a:xfrm>
          <a:noFill/>
        </p:spPr>
        <p:txBody>
          <a:bodyPr vert="horz" lIns="91440" tIns="45720" rIns="91440" bIns="45720" rtlCol="0" anchor="ctr">
            <a:normAutofit/>
          </a:bodyPr>
          <a:lstStyle/>
          <a:p>
            <a:r>
              <a:rPr lang="en-US" sz="3600" b="1" dirty="0">
                <a:solidFill>
                  <a:srgbClr val="FFFFFF"/>
                </a:solidFill>
              </a:rPr>
              <a:t>Achterhoek Raad  </a:t>
            </a:r>
            <a:br>
              <a:rPr lang="en-US" sz="3600" b="1" dirty="0">
                <a:solidFill>
                  <a:srgbClr val="FFFFFF"/>
                </a:solidFill>
              </a:rPr>
            </a:br>
            <a:r>
              <a:rPr lang="en-US" sz="1800" b="1" i="1" kern="1200" dirty="0">
                <a:solidFill>
                  <a:srgbClr val="FFFFFF"/>
                </a:solidFill>
                <a:latin typeface="+mj-lt"/>
                <a:ea typeface="+mj-ea"/>
                <a:cs typeface="+mj-cs"/>
              </a:rPr>
              <a:t>4 oktober 2021 </a:t>
            </a:r>
          </a:p>
        </p:txBody>
      </p:sp>
      <p:pic>
        <p:nvPicPr>
          <p:cNvPr id="4" name="Afbeelding 3">
            <a:extLst>
              <a:ext uri="{FF2B5EF4-FFF2-40B4-BE49-F238E27FC236}">
                <a16:creationId xmlns:a16="http://schemas.microsoft.com/office/drawing/2014/main" id="{DC40726B-9C92-456B-9B40-56923A673A90}"/>
              </a:ext>
            </a:extLst>
          </p:cNvPr>
          <p:cNvPicPr>
            <a:picLocks noChangeAspect="1"/>
          </p:cNvPicPr>
          <p:nvPr/>
        </p:nvPicPr>
        <p:blipFill>
          <a:blip r:embed="rId2"/>
          <a:stretch>
            <a:fillRect/>
          </a:stretch>
        </p:blipFill>
        <p:spPr>
          <a:xfrm>
            <a:off x="4777316" y="2097123"/>
            <a:ext cx="6780700" cy="2661425"/>
          </a:xfrm>
          <a:prstGeom prst="rect">
            <a:avLst/>
          </a:prstGeom>
        </p:spPr>
      </p:pic>
      <p:pic>
        <p:nvPicPr>
          <p:cNvPr id="5" name="Afbeelding 4">
            <a:extLst>
              <a:ext uri="{FF2B5EF4-FFF2-40B4-BE49-F238E27FC236}">
                <a16:creationId xmlns:a16="http://schemas.microsoft.com/office/drawing/2014/main" id="{7D2342B9-474E-4869-97A5-2C7106DA67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2717" y="210721"/>
            <a:ext cx="1101454" cy="452599"/>
          </a:xfrm>
          <a:prstGeom prst="rect">
            <a:avLst/>
          </a:prstGeom>
        </p:spPr>
      </p:pic>
    </p:spTree>
    <p:extLst>
      <p:ext uri="{BB962C8B-B14F-4D97-AF65-F5344CB8AC3E}">
        <p14:creationId xmlns:p14="http://schemas.microsoft.com/office/powerpoint/2010/main" val="3773995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6802CB-40AE-DF49-9DFB-75AEF629C52D}"/>
              </a:ext>
            </a:extLst>
          </p:cNvPr>
          <p:cNvSpPr>
            <a:spLocks noGrp="1"/>
          </p:cNvSpPr>
          <p:nvPr>
            <p:ph type="title"/>
          </p:nvPr>
        </p:nvSpPr>
        <p:spPr/>
        <p:txBody>
          <a:bodyPr/>
          <a:lstStyle/>
          <a:p>
            <a:r>
              <a:rPr lang="nl-NL" b="1" dirty="0"/>
              <a:t>Graag informeer ik u over</a:t>
            </a:r>
          </a:p>
        </p:txBody>
      </p:sp>
      <p:sp>
        <p:nvSpPr>
          <p:cNvPr id="3" name="Tijdelijke aanduiding voor inhoud 2">
            <a:extLst>
              <a:ext uri="{FF2B5EF4-FFF2-40B4-BE49-F238E27FC236}">
                <a16:creationId xmlns:a16="http://schemas.microsoft.com/office/drawing/2014/main" id="{CCD3C126-B337-F84E-9E53-69AA636C441C}"/>
              </a:ext>
            </a:extLst>
          </p:cNvPr>
          <p:cNvSpPr>
            <a:spLocks noGrp="1"/>
          </p:cNvSpPr>
          <p:nvPr>
            <p:ph idx="1"/>
          </p:nvPr>
        </p:nvSpPr>
        <p:spPr/>
        <p:txBody>
          <a:bodyPr/>
          <a:lstStyle/>
          <a:p>
            <a:pPr marL="514350" indent="-514350">
              <a:buAutoNum type="arabicPeriod"/>
            </a:pPr>
            <a:endParaRPr lang="nl-NL" dirty="0"/>
          </a:p>
          <a:p>
            <a:pPr marL="514350" indent="-514350">
              <a:buAutoNum type="arabicPeriod"/>
            </a:pPr>
            <a:r>
              <a:rPr lang="nl-NL" dirty="0"/>
              <a:t>Wat is 8RHK Gezond en wat is de relatie met de Thematafel De Gezondste Regio? </a:t>
            </a:r>
          </a:p>
          <a:p>
            <a:pPr marL="514350" indent="-514350">
              <a:buAutoNum type="arabicPeriod"/>
            </a:pPr>
            <a:endParaRPr lang="nl-NL" dirty="0"/>
          </a:p>
          <a:p>
            <a:pPr marL="514350" indent="-514350">
              <a:buAutoNum type="arabicPeriod"/>
            </a:pPr>
            <a:r>
              <a:rPr lang="nl-NL" dirty="0"/>
              <a:t>Hoe geven we invulling aan 8RHK Gezond?</a:t>
            </a:r>
          </a:p>
          <a:p>
            <a:pPr marL="457200" lvl="1" indent="0">
              <a:buNone/>
            </a:pPr>
            <a:endParaRPr lang="nl-NL" dirty="0"/>
          </a:p>
          <a:p>
            <a:pPr marL="457200" lvl="1" indent="0">
              <a:buNone/>
            </a:pPr>
            <a:endParaRPr lang="nl-NL" dirty="0"/>
          </a:p>
        </p:txBody>
      </p:sp>
      <p:pic>
        <p:nvPicPr>
          <p:cNvPr id="4" name="Afbeelding 3">
            <a:extLst>
              <a:ext uri="{FF2B5EF4-FFF2-40B4-BE49-F238E27FC236}">
                <a16:creationId xmlns:a16="http://schemas.microsoft.com/office/drawing/2014/main" id="{405C0024-1AA0-6A46-B121-A1B87CBABF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7725" y="317575"/>
            <a:ext cx="2052896" cy="804819"/>
          </a:xfrm>
          <a:prstGeom prst="rect">
            <a:avLst/>
          </a:prstGeom>
        </p:spPr>
      </p:pic>
    </p:spTree>
    <p:extLst>
      <p:ext uri="{BB962C8B-B14F-4D97-AF65-F5344CB8AC3E}">
        <p14:creationId xmlns:p14="http://schemas.microsoft.com/office/powerpoint/2010/main" val="25243626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487CB-D21F-B24E-9951-C47A78DB555C}"/>
              </a:ext>
            </a:extLst>
          </p:cNvPr>
          <p:cNvSpPr>
            <a:spLocks noGrp="1"/>
          </p:cNvSpPr>
          <p:nvPr>
            <p:ph type="title"/>
          </p:nvPr>
        </p:nvSpPr>
        <p:spPr/>
        <p:txBody>
          <a:bodyPr/>
          <a:lstStyle/>
          <a:p>
            <a:r>
              <a:rPr lang="nl-NL" b="1" dirty="0"/>
              <a:t>Onze boodschap</a:t>
            </a:r>
          </a:p>
        </p:txBody>
      </p:sp>
      <p:sp>
        <p:nvSpPr>
          <p:cNvPr id="3" name="Tijdelijke aanduiding voor inhoud 2">
            <a:extLst>
              <a:ext uri="{FF2B5EF4-FFF2-40B4-BE49-F238E27FC236}">
                <a16:creationId xmlns:a16="http://schemas.microsoft.com/office/drawing/2014/main" id="{ED119837-8DB2-7146-A0F7-F36FEEF2F788}"/>
              </a:ext>
            </a:extLst>
          </p:cNvPr>
          <p:cNvSpPr>
            <a:spLocks noGrp="1"/>
          </p:cNvSpPr>
          <p:nvPr>
            <p:ph idx="1"/>
          </p:nvPr>
        </p:nvSpPr>
        <p:spPr>
          <a:xfrm>
            <a:off x="783445" y="2247234"/>
            <a:ext cx="10515600" cy="4351338"/>
          </a:xfrm>
        </p:spPr>
        <p:txBody>
          <a:bodyPr>
            <a:normAutofit/>
          </a:bodyPr>
          <a:lstStyle/>
          <a:p>
            <a:pPr>
              <a:spcAft>
                <a:spcPts val="1200"/>
              </a:spcAft>
            </a:pPr>
            <a:r>
              <a:rPr lang="nl-NL" dirty="0"/>
              <a:t>Gezondheid gaat over veel meer gaat dan gezondheidzorg</a:t>
            </a:r>
          </a:p>
          <a:p>
            <a:pPr>
              <a:spcAft>
                <a:spcPts val="1200"/>
              </a:spcAft>
            </a:pPr>
            <a:r>
              <a:rPr lang="nl-NL" dirty="0"/>
              <a:t>Veel van de huidige ziektelast is te voorkomen</a:t>
            </a:r>
          </a:p>
          <a:p>
            <a:pPr>
              <a:spcAft>
                <a:spcPts val="1200"/>
              </a:spcAft>
            </a:pPr>
            <a:r>
              <a:rPr lang="nl-NL" dirty="0"/>
              <a:t>Betaalbaarheid en beschikbaarheid van zorg staan onder druk </a:t>
            </a:r>
          </a:p>
          <a:p>
            <a:pPr>
              <a:spcAft>
                <a:spcPts val="1200"/>
              </a:spcAft>
            </a:pPr>
            <a:r>
              <a:rPr lang="nl-NL" dirty="0"/>
              <a:t>8RHK als De Gezondste Regio</a:t>
            </a:r>
          </a:p>
          <a:p>
            <a:pPr>
              <a:spcAft>
                <a:spcPts val="1200"/>
              </a:spcAft>
            </a:pPr>
            <a:r>
              <a:rPr lang="nl-NL" dirty="0"/>
              <a:t>Oplossing ligt in ‘en, en, en aanpak’, dat is de basis van onze aanpak</a:t>
            </a:r>
          </a:p>
          <a:p>
            <a:pPr marL="0" indent="0">
              <a:buNone/>
            </a:pPr>
            <a:endParaRPr lang="nl-NL" dirty="0"/>
          </a:p>
          <a:p>
            <a:pPr marL="0" indent="0">
              <a:buNone/>
            </a:pPr>
            <a:endParaRPr lang="nl-NL" dirty="0">
              <a:sym typeface="Wingdings" pitchFamily="2" charset="2"/>
            </a:endParaRPr>
          </a:p>
        </p:txBody>
      </p:sp>
      <p:pic>
        <p:nvPicPr>
          <p:cNvPr id="4" name="Afbeelding 3">
            <a:extLst>
              <a:ext uri="{FF2B5EF4-FFF2-40B4-BE49-F238E27FC236}">
                <a16:creationId xmlns:a16="http://schemas.microsoft.com/office/drawing/2014/main" id="{9B5492C4-912D-4647-9D0C-8800C73B55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7725" y="317575"/>
            <a:ext cx="2052896" cy="804819"/>
          </a:xfrm>
          <a:prstGeom prst="rect">
            <a:avLst/>
          </a:prstGeom>
        </p:spPr>
      </p:pic>
    </p:spTree>
    <p:extLst>
      <p:ext uri="{BB962C8B-B14F-4D97-AF65-F5344CB8AC3E}">
        <p14:creationId xmlns:p14="http://schemas.microsoft.com/office/powerpoint/2010/main" val="3769461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DFC381F5-A398-954A-BC62-997E2E780E13}"/>
              </a:ext>
            </a:extLst>
          </p:cNvPr>
          <p:cNvPicPr>
            <a:picLocks noChangeAspect="1"/>
          </p:cNvPicPr>
          <p:nvPr/>
        </p:nvPicPr>
        <p:blipFill>
          <a:blip r:embed="rId3"/>
          <a:stretch>
            <a:fillRect/>
          </a:stretch>
        </p:blipFill>
        <p:spPr>
          <a:xfrm>
            <a:off x="3765238" y="1261532"/>
            <a:ext cx="7383189" cy="4849069"/>
          </a:xfrm>
          <a:prstGeom prst="rect">
            <a:avLst/>
          </a:prstGeom>
        </p:spPr>
      </p:pic>
      <p:sp>
        <p:nvSpPr>
          <p:cNvPr id="6" name="Titel 1">
            <a:extLst>
              <a:ext uri="{FF2B5EF4-FFF2-40B4-BE49-F238E27FC236}">
                <a16:creationId xmlns:a16="http://schemas.microsoft.com/office/drawing/2014/main" id="{F3D246F6-0590-7442-BE01-640786F98822}"/>
              </a:ext>
            </a:extLst>
          </p:cNvPr>
          <p:cNvSpPr txBox="1">
            <a:spLocks noGrp="1"/>
          </p:cNvSpPr>
          <p:nvPr>
            <p:ph idx="1"/>
          </p:nvPr>
        </p:nvSpPr>
        <p:spPr>
          <a:xfrm>
            <a:off x="-163246" y="1604786"/>
            <a:ext cx="3994190" cy="3779838"/>
          </a:xfrm>
          <a:prstGeom prst="ellipse">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t>Gezondheid</a:t>
            </a:r>
            <a:br>
              <a:rPr lang="en-US" sz="3200" b="1" dirty="0"/>
            </a:br>
            <a:br>
              <a:rPr lang="en-US" sz="3200" b="1" dirty="0"/>
            </a:br>
            <a:r>
              <a:rPr lang="nl-NL" sz="3200" b="1" dirty="0"/>
              <a:t>≠</a:t>
            </a:r>
            <a:br>
              <a:rPr lang="en-US" sz="3200" b="1" dirty="0"/>
            </a:br>
            <a:br>
              <a:rPr lang="en-US" sz="3200" b="1" dirty="0"/>
            </a:br>
            <a:r>
              <a:rPr lang="en-US" sz="3200" b="1" dirty="0"/>
              <a:t>(Gezondheids)zorg</a:t>
            </a:r>
          </a:p>
        </p:txBody>
      </p:sp>
      <p:pic>
        <p:nvPicPr>
          <p:cNvPr id="5" name="Afbeelding 4">
            <a:extLst>
              <a:ext uri="{FF2B5EF4-FFF2-40B4-BE49-F238E27FC236}">
                <a16:creationId xmlns:a16="http://schemas.microsoft.com/office/drawing/2014/main" id="{BF63D984-2A86-4C69-A3C7-53C6986E8C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87725" y="317575"/>
            <a:ext cx="2052896" cy="804819"/>
          </a:xfrm>
          <a:prstGeom prst="rect">
            <a:avLst/>
          </a:prstGeom>
        </p:spPr>
      </p:pic>
    </p:spTree>
    <p:extLst>
      <p:ext uri="{BB962C8B-B14F-4D97-AF65-F5344CB8AC3E}">
        <p14:creationId xmlns:p14="http://schemas.microsoft.com/office/powerpoint/2010/main" val="540463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CDE2094-DDD4-4C7A-9AE9-62C785F8AFD2}"/>
              </a:ext>
            </a:extLst>
          </p:cNvPr>
          <p:cNvSpPr>
            <a:spLocks noGrp="1"/>
          </p:cNvSpPr>
          <p:nvPr>
            <p:ph type="title"/>
          </p:nvPr>
        </p:nvSpPr>
        <p:spPr/>
        <p:txBody>
          <a:bodyPr/>
          <a:lstStyle/>
          <a:p>
            <a:r>
              <a:rPr lang="nl-NL" b="1" dirty="0"/>
              <a:t>Bijdrage aan levensverwachting (Haslam)</a:t>
            </a:r>
          </a:p>
        </p:txBody>
      </p:sp>
      <p:pic>
        <p:nvPicPr>
          <p:cNvPr id="5" name="Tijdelijke aanduiding voor inhoud 4">
            <a:extLst>
              <a:ext uri="{FF2B5EF4-FFF2-40B4-BE49-F238E27FC236}">
                <a16:creationId xmlns:a16="http://schemas.microsoft.com/office/drawing/2014/main" id="{BC8EFB96-1CB1-47BB-B25C-B678496F01DF}"/>
              </a:ext>
            </a:extLst>
          </p:cNvPr>
          <p:cNvPicPr>
            <a:picLocks noGrp="1" noChangeAspect="1"/>
          </p:cNvPicPr>
          <p:nvPr>
            <p:ph idx="1"/>
          </p:nvPr>
        </p:nvPicPr>
        <p:blipFill>
          <a:blip r:embed="rId2"/>
          <a:stretch>
            <a:fillRect/>
          </a:stretch>
        </p:blipFill>
        <p:spPr>
          <a:xfrm>
            <a:off x="1510301" y="1438382"/>
            <a:ext cx="8907695" cy="5165160"/>
          </a:xfrm>
        </p:spPr>
      </p:pic>
      <p:pic>
        <p:nvPicPr>
          <p:cNvPr id="4" name="Afbeelding 3">
            <a:extLst>
              <a:ext uri="{FF2B5EF4-FFF2-40B4-BE49-F238E27FC236}">
                <a16:creationId xmlns:a16="http://schemas.microsoft.com/office/drawing/2014/main" id="{884CCDEA-1299-4A41-8AE4-0D7BE4A616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47463" y="151689"/>
            <a:ext cx="2052896" cy="804819"/>
          </a:xfrm>
          <a:prstGeom prst="rect">
            <a:avLst/>
          </a:prstGeom>
        </p:spPr>
      </p:pic>
    </p:spTree>
    <p:extLst>
      <p:ext uri="{BB962C8B-B14F-4D97-AF65-F5344CB8AC3E}">
        <p14:creationId xmlns:p14="http://schemas.microsoft.com/office/powerpoint/2010/main" val="3627079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7540625" y="2671638"/>
            <a:ext cx="4537075" cy="1325562"/>
          </a:xfrm>
        </p:spPr>
        <p:txBody>
          <a:bodyPr>
            <a:normAutofit fontScale="90000"/>
          </a:bodyPr>
          <a:lstStyle/>
          <a:p>
            <a:r>
              <a:rPr lang="nl-NL" altLang="nl-NL" sz="2800" b="1" dirty="0">
                <a:solidFill>
                  <a:srgbClr val="009CB4"/>
                </a:solidFill>
                <a:latin typeface="Trebuchet MS" pitchFamily="34" charset="0"/>
              </a:rPr>
              <a:t>Ruim 30% van ziektelast </a:t>
            </a:r>
            <a:br>
              <a:rPr lang="nl-NL" altLang="nl-NL" sz="2800" b="1" dirty="0">
                <a:solidFill>
                  <a:srgbClr val="009CB4"/>
                </a:solidFill>
                <a:latin typeface="Trebuchet MS" pitchFamily="34" charset="0"/>
              </a:rPr>
            </a:br>
            <a:r>
              <a:rPr lang="nl-NL" altLang="nl-NL" sz="2800" b="1" dirty="0">
                <a:solidFill>
                  <a:srgbClr val="009CB4"/>
                </a:solidFill>
                <a:latin typeface="Trebuchet MS" pitchFamily="34" charset="0"/>
              </a:rPr>
              <a:t>toe te schrijven aan </a:t>
            </a:r>
            <a:br>
              <a:rPr lang="nl-NL" altLang="nl-NL" sz="2800" b="1" dirty="0">
                <a:solidFill>
                  <a:srgbClr val="009CB4"/>
                </a:solidFill>
                <a:latin typeface="Trebuchet MS" pitchFamily="34" charset="0"/>
              </a:rPr>
            </a:br>
            <a:r>
              <a:rPr lang="nl-NL" altLang="nl-NL" sz="2800" b="1" dirty="0">
                <a:solidFill>
                  <a:srgbClr val="009CB4"/>
                </a:solidFill>
                <a:latin typeface="Trebuchet MS" pitchFamily="34" charset="0"/>
              </a:rPr>
              <a:t>ongezond gedrag en </a:t>
            </a:r>
            <a:br>
              <a:rPr lang="nl-NL" altLang="nl-NL" sz="2800" b="1" dirty="0">
                <a:solidFill>
                  <a:srgbClr val="009CB4"/>
                </a:solidFill>
                <a:latin typeface="Trebuchet MS" pitchFamily="34" charset="0"/>
              </a:rPr>
            </a:br>
            <a:r>
              <a:rPr lang="nl-NL" altLang="nl-NL" sz="2800" b="1" dirty="0">
                <a:solidFill>
                  <a:srgbClr val="009CB4"/>
                </a:solidFill>
                <a:latin typeface="Trebuchet MS" pitchFamily="34" charset="0"/>
              </a:rPr>
              <a:t>gerelateerde </a:t>
            </a:r>
            <a:br>
              <a:rPr lang="nl-NL" altLang="nl-NL" sz="2800" b="1" dirty="0">
                <a:solidFill>
                  <a:srgbClr val="009CB4"/>
                </a:solidFill>
                <a:latin typeface="Trebuchet MS" pitchFamily="34" charset="0"/>
              </a:rPr>
            </a:br>
            <a:r>
              <a:rPr lang="nl-NL" altLang="nl-NL" sz="2800" b="1" dirty="0">
                <a:solidFill>
                  <a:srgbClr val="009CB4"/>
                </a:solidFill>
                <a:latin typeface="Trebuchet MS" pitchFamily="34" charset="0"/>
              </a:rPr>
              <a:t>persoonsgeboden factoren</a:t>
            </a:r>
          </a:p>
        </p:txBody>
      </p:sp>
      <p:sp>
        <p:nvSpPr>
          <p:cNvPr id="47107" name="Tekstvak 1"/>
          <p:cNvSpPr txBox="1">
            <a:spLocks noChangeArrowheads="1"/>
          </p:cNvSpPr>
          <p:nvPr/>
        </p:nvSpPr>
        <p:spPr bwMode="auto">
          <a:xfrm>
            <a:off x="7540625" y="2103516"/>
            <a:ext cx="42513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defRPr>
            </a:lvl1pPr>
            <a:lvl2pPr marL="742950" indent="-285750">
              <a:lnSpc>
                <a:spcPct val="90000"/>
              </a:lnSpc>
              <a:spcBef>
                <a:spcPts val="500"/>
              </a:spcBef>
              <a:buFont typeface="Arial" pitchFamily="34" charset="0"/>
              <a:buChar char="•"/>
              <a:defRPr sz="2400">
                <a:solidFill>
                  <a:schemeClr val="tx1"/>
                </a:solidFill>
                <a:latin typeface="Calibri" pitchFamily="34" charset="0"/>
              </a:defRPr>
            </a:lvl2pPr>
            <a:lvl3pPr marL="1143000" indent="-228600">
              <a:lnSpc>
                <a:spcPct val="90000"/>
              </a:lnSpc>
              <a:spcBef>
                <a:spcPts val="500"/>
              </a:spcBef>
              <a:buFont typeface="Arial" pitchFamily="34" charset="0"/>
              <a:buChar char="•"/>
              <a:defRPr sz="2000">
                <a:solidFill>
                  <a:schemeClr val="tx1"/>
                </a:solidFill>
                <a:latin typeface="Calibri" pitchFamily="34" charset="0"/>
              </a:defRPr>
            </a:lvl3pPr>
            <a:lvl4pPr marL="1600200" indent="-228600">
              <a:lnSpc>
                <a:spcPct val="90000"/>
              </a:lnSpc>
              <a:spcBef>
                <a:spcPts val="500"/>
              </a:spcBef>
              <a:buFont typeface="Arial" pitchFamily="34" charset="0"/>
              <a:buChar char="•"/>
              <a:defRPr>
                <a:solidFill>
                  <a:schemeClr val="tx1"/>
                </a:solidFill>
                <a:latin typeface="Calibri" pitchFamily="34" charset="0"/>
              </a:defRPr>
            </a:lvl4pPr>
            <a:lvl5pPr marL="2057400" indent="-228600">
              <a:lnSpc>
                <a:spcPct val="90000"/>
              </a:lnSpc>
              <a:spcBef>
                <a:spcPts val="500"/>
              </a:spcBef>
              <a:buFont typeface="Arial" pitchFamily="34"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defRPr>
            </a:lvl9pPr>
          </a:lstStyle>
          <a:p>
            <a:pPr>
              <a:lnSpc>
                <a:spcPct val="100000"/>
              </a:lnSpc>
              <a:spcBef>
                <a:spcPct val="0"/>
              </a:spcBef>
              <a:buFontTx/>
              <a:buNone/>
            </a:pPr>
            <a:r>
              <a:rPr lang="nl-NL" altLang="nl-NL" sz="1800" dirty="0">
                <a:latin typeface="Trebuchet MS" pitchFamily="34" charset="0"/>
              </a:rPr>
              <a:t>Bron: www.volksgezondheidenzorg.info</a:t>
            </a:r>
          </a:p>
        </p:txBody>
      </p:sp>
      <p:pic>
        <p:nvPicPr>
          <p:cNvPr id="47108"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6988"/>
            <a:ext cx="7186613" cy="6521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kstvak 1">
            <a:extLst>
              <a:ext uri="{FF2B5EF4-FFF2-40B4-BE49-F238E27FC236}">
                <a16:creationId xmlns:a16="http://schemas.microsoft.com/office/drawing/2014/main" id="{58E13DF2-C342-104A-9B97-9F2CB227DF0B}"/>
              </a:ext>
            </a:extLst>
          </p:cNvPr>
          <p:cNvSpPr txBox="1"/>
          <p:nvPr/>
        </p:nvSpPr>
        <p:spPr>
          <a:xfrm>
            <a:off x="7545508" y="4977057"/>
            <a:ext cx="4395113" cy="1138773"/>
          </a:xfrm>
          <a:prstGeom prst="rect">
            <a:avLst/>
          </a:prstGeom>
          <a:noFill/>
        </p:spPr>
        <p:txBody>
          <a:bodyPr wrap="square" rtlCol="0">
            <a:spAutoFit/>
          </a:bodyPr>
          <a:lstStyle/>
          <a:p>
            <a:r>
              <a:rPr lang="nl-NL" b="1" dirty="0"/>
              <a:t>Totale uitgaven in de Achterhoek aan ondersteuning en zorg: </a:t>
            </a:r>
          </a:p>
          <a:p>
            <a:r>
              <a:rPr lang="nl-NL" b="1" dirty="0"/>
              <a:t>bijna 1,5 miljard per jaar (4.900 euro pp)</a:t>
            </a:r>
          </a:p>
          <a:p>
            <a:r>
              <a:rPr lang="nl-NL" sz="1400" dirty="0"/>
              <a:t>Bron: Regiobeeld Achterhoek</a:t>
            </a:r>
          </a:p>
        </p:txBody>
      </p:sp>
      <p:pic>
        <p:nvPicPr>
          <p:cNvPr id="6" name="Afbeelding 5">
            <a:extLst>
              <a:ext uri="{FF2B5EF4-FFF2-40B4-BE49-F238E27FC236}">
                <a16:creationId xmlns:a16="http://schemas.microsoft.com/office/drawing/2014/main" id="{72C41B91-F960-614C-8D73-C127A565A3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87725" y="317575"/>
            <a:ext cx="2052896" cy="804819"/>
          </a:xfrm>
          <a:prstGeom prst="rect">
            <a:avLst/>
          </a:prstGeom>
        </p:spPr>
      </p:pic>
    </p:spTree>
    <p:extLst>
      <p:ext uri="{BB962C8B-B14F-4D97-AF65-F5344CB8AC3E}">
        <p14:creationId xmlns:p14="http://schemas.microsoft.com/office/powerpoint/2010/main" val="3843297053"/>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9A93"/>
        </a:solidFill>
        <a:effectLst/>
      </p:bgPr>
    </p:bg>
    <p:spTree>
      <p:nvGrpSpPr>
        <p:cNvPr id="1" name=""/>
        <p:cNvGrpSpPr/>
        <p:nvPr/>
      </p:nvGrpSpPr>
      <p:grpSpPr>
        <a:xfrm>
          <a:off x="0" y="0"/>
          <a:ext cx="0" cy="0"/>
          <a:chOff x="0" y="0"/>
          <a:chExt cx="0" cy="0"/>
        </a:xfrm>
      </p:grpSpPr>
      <p:sp>
        <p:nvSpPr>
          <p:cNvPr id="5" name="Wolkvormige toelichting 4"/>
          <p:cNvSpPr/>
          <p:nvPr/>
        </p:nvSpPr>
        <p:spPr>
          <a:xfrm>
            <a:off x="2583180" y="2308860"/>
            <a:ext cx="9608820" cy="4549140"/>
          </a:xfrm>
          <a:prstGeom prst="cloudCallout">
            <a:avLst>
              <a:gd name="adj1" fmla="val -60396"/>
              <a:gd name="adj2" fmla="val -41238"/>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kstvak 5"/>
          <p:cNvSpPr txBox="1"/>
          <p:nvPr/>
        </p:nvSpPr>
        <p:spPr>
          <a:xfrm>
            <a:off x="2712720" y="2798028"/>
            <a:ext cx="9349740" cy="3375283"/>
          </a:xfrm>
          <a:prstGeom prst="rect">
            <a:avLst/>
          </a:prstGeom>
          <a:noFill/>
        </p:spPr>
        <p:txBody>
          <a:bodyPr wrap="square" rtlCol="0">
            <a:spAutoFit/>
          </a:bodyPr>
          <a:lstStyle/>
          <a:p>
            <a:pPr marL="0" marR="0" lvl="0" indent="0" algn="ctr" defTabSz="914400" rtl="0" eaLnBrk="1" fontAlgn="auto" latinLnBrk="0" hangingPunct="1">
              <a:lnSpc>
                <a:spcPts val="3200"/>
              </a:lnSpc>
              <a:spcBef>
                <a:spcPts val="0"/>
              </a:spcBef>
              <a:spcAft>
                <a:spcPts val="0"/>
              </a:spcAft>
              <a:buClrTx/>
              <a:buSzTx/>
              <a:buFontTx/>
              <a:buNone/>
              <a:tabLst/>
              <a:defRPr/>
            </a:pPr>
            <a:r>
              <a:rPr kumimoji="0" lang="nl-NL" sz="2400" b="0" i="1" u="none" strike="noStrike" kern="1200" cap="none" spc="0" normalizeH="0" baseline="0" noProof="0" dirty="0">
                <a:ln>
                  <a:noFill/>
                </a:ln>
                <a:solidFill>
                  <a:prstClr val="white"/>
                </a:solidFill>
                <a:effectLst/>
                <a:uLnTx/>
                <a:uFillTx/>
                <a:latin typeface="Calibri" panose="020F0502020204030204"/>
                <a:ea typeface="+mn-ea"/>
                <a:cs typeface="+mn-cs"/>
              </a:rPr>
              <a:t>Wij willen dat Achterhoekers gezond zijn en </a:t>
            </a:r>
          </a:p>
          <a:p>
            <a:pPr marL="0" marR="0" lvl="0" indent="0" algn="ctr" defTabSz="914400" rtl="0" eaLnBrk="1" fontAlgn="auto" latinLnBrk="0" hangingPunct="1">
              <a:lnSpc>
                <a:spcPts val="3200"/>
              </a:lnSpc>
              <a:spcBef>
                <a:spcPts val="0"/>
              </a:spcBef>
              <a:spcAft>
                <a:spcPts val="0"/>
              </a:spcAft>
              <a:buClrTx/>
              <a:buSzTx/>
              <a:buFontTx/>
              <a:buNone/>
              <a:tabLst/>
              <a:defRPr/>
            </a:pPr>
            <a:r>
              <a:rPr kumimoji="0" lang="nl-NL" sz="2400" b="0" i="1" u="none" strike="noStrike" kern="1200" cap="none" spc="0" normalizeH="0" baseline="0" noProof="0" dirty="0">
                <a:ln>
                  <a:noFill/>
                </a:ln>
                <a:solidFill>
                  <a:prstClr val="white"/>
                </a:solidFill>
                <a:effectLst/>
                <a:uLnTx/>
                <a:uFillTx/>
                <a:latin typeface="Calibri" panose="020F0502020204030204"/>
                <a:ea typeface="+mn-ea"/>
                <a:cs typeface="+mn-cs"/>
              </a:rPr>
              <a:t>daarover zelf de regie hebben.</a:t>
            </a:r>
          </a:p>
          <a:p>
            <a:pPr marL="0" marR="0" lvl="0" indent="0" algn="ctr" defTabSz="914400" rtl="0" eaLnBrk="1" fontAlgn="auto" latinLnBrk="0" hangingPunct="1">
              <a:lnSpc>
                <a:spcPts val="3200"/>
              </a:lnSpc>
              <a:spcBef>
                <a:spcPts val="0"/>
              </a:spcBef>
              <a:spcAft>
                <a:spcPts val="0"/>
              </a:spcAft>
              <a:buClrTx/>
              <a:buSzTx/>
              <a:buFontTx/>
              <a:buNone/>
              <a:tabLst/>
              <a:defRPr/>
            </a:pPr>
            <a:r>
              <a:rPr kumimoji="0" lang="nl-NL" sz="2400" b="1" i="1" u="none" strike="noStrike" kern="1200" cap="none" spc="0" normalizeH="0" baseline="0" noProof="0" dirty="0">
                <a:ln>
                  <a:noFill/>
                </a:ln>
                <a:solidFill>
                  <a:prstClr val="white"/>
                </a:solidFill>
                <a:effectLst/>
                <a:uLnTx/>
                <a:uFillTx/>
                <a:latin typeface="Calibri" panose="020F0502020204030204"/>
                <a:ea typeface="+mn-ea"/>
                <a:cs typeface="+mn-cs"/>
              </a:rPr>
              <a:t>Gezondheid, preventie en leefstijl</a:t>
            </a:r>
            <a:r>
              <a:rPr kumimoji="0" lang="nl-NL" sz="2400" b="0" i="1" u="none" strike="noStrike" kern="1200" cap="none" spc="0" normalizeH="0" baseline="0" noProof="0" dirty="0">
                <a:ln>
                  <a:noFill/>
                </a:ln>
                <a:solidFill>
                  <a:prstClr val="white"/>
                </a:solidFill>
                <a:effectLst/>
                <a:uLnTx/>
                <a:uFillTx/>
                <a:latin typeface="Calibri" panose="020F0502020204030204"/>
                <a:ea typeface="+mn-ea"/>
                <a:cs typeface="+mn-cs"/>
              </a:rPr>
              <a:t> zijn leidend, </a:t>
            </a:r>
          </a:p>
          <a:p>
            <a:pPr marL="0" marR="0" lvl="0" indent="0" algn="ctr" defTabSz="914400" rtl="0" eaLnBrk="1" fontAlgn="auto" latinLnBrk="0" hangingPunct="1">
              <a:lnSpc>
                <a:spcPts val="3200"/>
              </a:lnSpc>
              <a:spcBef>
                <a:spcPts val="0"/>
              </a:spcBef>
              <a:spcAft>
                <a:spcPts val="0"/>
              </a:spcAft>
              <a:buClrTx/>
              <a:buSzTx/>
              <a:buFontTx/>
              <a:buNone/>
              <a:tabLst/>
              <a:defRPr/>
            </a:pPr>
            <a:r>
              <a:rPr kumimoji="0" lang="nl-NL" sz="2400" b="0" i="1" u="none" strike="noStrike" kern="1200" cap="none" spc="0" normalizeH="0" baseline="0" noProof="0" dirty="0">
                <a:ln>
                  <a:noFill/>
                </a:ln>
                <a:solidFill>
                  <a:prstClr val="white"/>
                </a:solidFill>
                <a:effectLst/>
                <a:uLnTx/>
                <a:uFillTx/>
                <a:latin typeface="Calibri" panose="020F0502020204030204"/>
                <a:ea typeface="+mn-ea"/>
                <a:cs typeface="+mn-cs"/>
              </a:rPr>
              <a:t>niet ziekte en behandeling.</a:t>
            </a:r>
            <a:endParaRPr kumimoji="0" lang="nl-NL" sz="800" b="0" i="1"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ctr" defTabSz="914400" rtl="0" eaLnBrk="1" fontAlgn="auto" latinLnBrk="0" hangingPunct="1">
              <a:lnSpc>
                <a:spcPts val="3200"/>
              </a:lnSpc>
              <a:spcBef>
                <a:spcPts val="0"/>
              </a:spcBef>
              <a:spcAft>
                <a:spcPts val="0"/>
              </a:spcAft>
              <a:buClrTx/>
              <a:buSzTx/>
              <a:buFontTx/>
              <a:buNone/>
              <a:tabLst/>
              <a:defRPr/>
            </a:pPr>
            <a:r>
              <a:rPr kumimoji="0" lang="nl-NL" sz="2400" b="0" i="1" u="none" strike="noStrike" kern="1200" cap="none" spc="0" normalizeH="0" baseline="0" noProof="0" dirty="0">
                <a:ln>
                  <a:noFill/>
                </a:ln>
                <a:solidFill>
                  <a:prstClr val="white"/>
                </a:solidFill>
                <a:effectLst/>
                <a:uLnTx/>
                <a:uFillTx/>
                <a:latin typeface="Calibri" panose="020F0502020204030204"/>
                <a:ea typeface="+mn-ea"/>
                <a:cs typeface="+mn-cs"/>
              </a:rPr>
              <a:t>We spannen ons er samen maximaal voor in dat onze inwoners zich </a:t>
            </a:r>
            <a:r>
              <a:rPr kumimoji="0" lang="nl-NL" sz="2400" b="1" i="1" u="none" strike="noStrike" kern="1200" cap="none" spc="0" normalizeH="0" baseline="0" noProof="0" dirty="0">
                <a:ln>
                  <a:noFill/>
                </a:ln>
                <a:solidFill>
                  <a:prstClr val="white"/>
                </a:solidFill>
                <a:effectLst/>
                <a:uLnTx/>
                <a:uFillTx/>
                <a:latin typeface="Calibri" panose="020F0502020204030204"/>
                <a:ea typeface="+mn-ea"/>
                <a:cs typeface="+mn-cs"/>
              </a:rPr>
              <a:t>gezond en gelukkig</a:t>
            </a:r>
            <a:r>
              <a:rPr kumimoji="0" lang="nl-NL" sz="2400" b="0" i="1" u="none" strike="noStrike" kern="1200" cap="none" spc="0" normalizeH="0" baseline="0" noProof="0" dirty="0">
                <a:ln>
                  <a:noFill/>
                </a:ln>
                <a:solidFill>
                  <a:prstClr val="white"/>
                </a:solidFill>
                <a:effectLst/>
                <a:uLnTx/>
                <a:uFillTx/>
                <a:latin typeface="Calibri" panose="020F0502020204030204"/>
                <a:ea typeface="+mn-ea"/>
                <a:cs typeface="+mn-cs"/>
              </a:rPr>
              <a:t> voelen en minder zorg nodig hebben.</a:t>
            </a:r>
          </a:p>
          <a:p>
            <a:pPr marL="0" marR="0" lvl="0" indent="0" algn="ctr" defTabSz="914400" rtl="0" eaLnBrk="1" fontAlgn="auto" latinLnBrk="0" hangingPunct="1">
              <a:lnSpc>
                <a:spcPts val="3200"/>
              </a:lnSpc>
              <a:spcBef>
                <a:spcPts val="0"/>
              </a:spcBef>
              <a:spcAft>
                <a:spcPts val="0"/>
              </a:spcAft>
              <a:buClrTx/>
              <a:buSzTx/>
              <a:buFontTx/>
              <a:buNone/>
              <a:tabLst/>
              <a:defRPr/>
            </a:pPr>
            <a:r>
              <a:rPr kumimoji="0" lang="nl-NL" sz="2400" b="0" i="1" u="none" strike="noStrike" kern="1200" cap="none" spc="0" normalizeH="0" baseline="0" noProof="0" dirty="0">
                <a:ln>
                  <a:noFill/>
                </a:ln>
                <a:solidFill>
                  <a:prstClr val="white"/>
                </a:solidFill>
                <a:effectLst/>
                <a:uLnTx/>
                <a:uFillTx/>
                <a:latin typeface="Calibri" panose="020F0502020204030204"/>
                <a:ea typeface="+mn-ea"/>
                <a:cs typeface="+mn-cs"/>
              </a:rPr>
              <a:t>Bij al onze inspanningen betrekken we vanaf het begin</a:t>
            </a:r>
          </a:p>
          <a:p>
            <a:pPr marL="0" marR="0" lvl="0" indent="0" algn="ctr" defTabSz="914400" rtl="0" eaLnBrk="1" fontAlgn="auto" latinLnBrk="0" hangingPunct="1">
              <a:lnSpc>
                <a:spcPts val="3200"/>
              </a:lnSpc>
              <a:spcBef>
                <a:spcPts val="0"/>
              </a:spcBef>
              <a:spcAft>
                <a:spcPts val="0"/>
              </a:spcAft>
              <a:buClrTx/>
              <a:buSzTx/>
              <a:buFontTx/>
              <a:buNone/>
              <a:tabLst/>
              <a:defRPr/>
            </a:pPr>
            <a:r>
              <a:rPr kumimoji="0" lang="nl-NL" sz="2400" b="0" i="1" u="none" strike="noStrike" kern="1200" cap="none" spc="0" normalizeH="0" baseline="0" noProof="0" dirty="0">
                <a:ln>
                  <a:noFill/>
                </a:ln>
                <a:solidFill>
                  <a:prstClr val="white"/>
                </a:solidFill>
                <a:effectLst/>
                <a:uLnTx/>
                <a:uFillTx/>
                <a:latin typeface="Calibri" panose="020F0502020204030204"/>
                <a:ea typeface="+mn-ea"/>
                <a:cs typeface="+mn-cs"/>
              </a:rPr>
              <a:t> inwoners en patiënten.</a:t>
            </a:r>
          </a:p>
        </p:txBody>
      </p:sp>
      <p:sp>
        <p:nvSpPr>
          <p:cNvPr id="2" name="Tekstvak 1"/>
          <p:cNvSpPr txBox="1"/>
          <p:nvPr/>
        </p:nvSpPr>
        <p:spPr>
          <a:xfrm>
            <a:off x="137159" y="1662529"/>
            <a:ext cx="5662391"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3600" b="1" i="0" u="none" strike="noStrike" kern="1200" cap="all" spc="0" normalizeH="0" baseline="0" noProof="0" dirty="0">
                <a:ln>
                  <a:noFill/>
                </a:ln>
                <a:solidFill>
                  <a:prstClr val="white"/>
                </a:solidFill>
                <a:effectLst/>
                <a:uLnTx/>
                <a:uFillTx/>
                <a:latin typeface="Calibri" panose="020F0502020204030204"/>
                <a:ea typeface="+mn-ea"/>
                <a:cs typeface="+mn-cs"/>
              </a:rPr>
              <a:t>Hier gaan we voor</a:t>
            </a:r>
          </a:p>
        </p:txBody>
      </p:sp>
      <p:sp>
        <p:nvSpPr>
          <p:cNvPr id="8" name="Tekstvak 7">
            <a:extLst>
              <a:ext uri="{FF2B5EF4-FFF2-40B4-BE49-F238E27FC236}">
                <a16:creationId xmlns:a16="http://schemas.microsoft.com/office/drawing/2014/main" id="{567908F6-9614-4BEF-9532-C00E8EA97B2D}"/>
              </a:ext>
            </a:extLst>
          </p:cNvPr>
          <p:cNvSpPr txBox="1"/>
          <p:nvPr/>
        </p:nvSpPr>
        <p:spPr>
          <a:xfrm>
            <a:off x="1618246" y="105412"/>
            <a:ext cx="9349739" cy="1323439"/>
          </a:xfrm>
          <a:prstGeom prst="rect">
            <a:avLst/>
          </a:prstGeom>
          <a:noFill/>
        </p:spPr>
        <p:txBody>
          <a:bodyPr wrap="square" rtlCol="0">
            <a:spAutoFit/>
          </a:bodyPr>
          <a:lstStyle/>
          <a:p>
            <a:pPr algn="ctr"/>
            <a:r>
              <a:rPr lang="nl-NL" sz="4000" dirty="0">
                <a:solidFill>
                  <a:schemeClr val="bg1"/>
                </a:solidFill>
                <a:latin typeface="Arial Black" panose="020B0A04020102020204" pitchFamily="34" charset="0"/>
              </a:rPr>
              <a:t>Thematafel </a:t>
            </a:r>
          </a:p>
          <a:p>
            <a:pPr algn="ctr"/>
            <a:r>
              <a:rPr lang="nl-NL" sz="4000" dirty="0">
                <a:solidFill>
                  <a:schemeClr val="bg1"/>
                </a:solidFill>
                <a:latin typeface="Arial Black" panose="020B0A04020102020204" pitchFamily="34" charset="0"/>
              </a:rPr>
              <a:t>De Gezondste Regio</a:t>
            </a:r>
          </a:p>
        </p:txBody>
      </p:sp>
    </p:spTree>
    <p:extLst>
      <p:ext uri="{BB962C8B-B14F-4D97-AF65-F5344CB8AC3E}">
        <p14:creationId xmlns:p14="http://schemas.microsoft.com/office/powerpoint/2010/main" val="1979470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kstvak 7">
            <a:extLst>
              <a:ext uri="{FF2B5EF4-FFF2-40B4-BE49-F238E27FC236}">
                <a16:creationId xmlns:a16="http://schemas.microsoft.com/office/drawing/2014/main" id="{F32101C0-4DA3-45B6-B438-A1039C1B831B}"/>
              </a:ext>
            </a:extLst>
          </p:cNvPr>
          <p:cNvSpPr txBox="1"/>
          <p:nvPr/>
        </p:nvSpPr>
        <p:spPr>
          <a:xfrm>
            <a:off x="300676" y="2879343"/>
            <a:ext cx="11764406" cy="2462213"/>
          </a:xfrm>
          <a:prstGeom prst="rect">
            <a:avLst/>
          </a:prstGeom>
          <a:noFill/>
        </p:spPr>
        <p:txBody>
          <a:bodyPr wrap="square" rtlCol="0">
            <a:spAutoFit/>
          </a:bodyPr>
          <a:lstStyle/>
          <a:p>
            <a:r>
              <a:rPr lang="nl-NL" b="1" dirty="0"/>
              <a:t>Wat is er afgelopen drie jaar geïnitieerd?</a:t>
            </a:r>
          </a:p>
          <a:p>
            <a:endParaRPr lang="nl-NL" sz="1600" dirty="0"/>
          </a:p>
          <a:p>
            <a:pPr marL="342900" indent="-342900">
              <a:spcAft>
                <a:spcPts val="1200"/>
              </a:spcAft>
              <a:buAutoNum type="arabicPeriod"/>
            </a:pPr>
            <a:r>
              <a:rPr lang="nl-NL" sz="1600" b="1" dirty="0"/>
              <a:t>Regiobeeld</a:t>
            </a:r>
            <a:r>
              <a:rPr lang="nl-NL" sz="1600" dirty="0"/>
              <a:t> – hoe staan we er voor en wat verwachten we?</a:t>
            </a:r>
          </a:p>
          <a:p>
            <a:pPr marL="342900" indent="-342900">
              <a:spcAft>
                <a:spcPts val="1200"/>
              </a:spcAft>
              <a:buAutoNum type="arabicPeriod"/>
            </a:pPr>
            <a:r>
              <a:rPr lang="nl-NL" sz="1600" b="1" dirty="0"/>
              <a:t>Regiovisie</a:t>
            </a:r>
            <a:r>
              <a:rPr lang="nl-NL" sz="1600" dirty="0"/>
              <a:t> – Samen langer gelukkig en gezond leven in De Achterhoek</a:t>
            </a:r>
          </a:p>
          <a:p>
            <a:pPr marL="342900" indent="-342900">
              <a:spcAft>
                <a:spcPts val="1200"/>
              </a:spcAft>
              <a:buAutoNum type="arabicPeriod"/>
            </a:pPr>
            <a:r>
              <a:rPr lang="nl-NL" sz="1600" b="1" dirty="0"/>
              <a:t>Preventie Akkoord Achterhoek </a:t>
            </a:r>
            <a:r>
              <a:rPr lang="nl-NL" sz="1600" dirty="0"/>
              <a:t>– Samen in zetten op gedragsverandering</a:t>
            </a:r>
          </a:p>
          <a:p>
            <a:pPr marL="342900" indent="-342900">
              <a:spcAft>
                <a:spcPts val="1200"/>
              </a:spcAft>
              <a:buAutoNum type="arabicPeriod"/>
            </a:pPr>
            <a:r>
              <a:rPr lang="nl-NL" sz="1600" b="1" dirty="0"/>
              <a:t>Achterhoek Monitor De Gezondste Regio </a:t>
            </a:r>
            <a:r>
              <a:rPr lang="nl-NL" sz="1600" dirty="0"/>
              <a:t>– inzicht in cijfers en samenhang</a:t>
            </a:r>
          </a:p>
          <a:p>
            <a:pPr marL="342900" indent="-342900">
              <a:spcAft>
                <a:spcPts val="1200"/>
              </a:spcAft>
              <a:buAutoNum type="arabicPeriod"/>
            </a:pPr>
            <a:r>
              <a:rPr lang="nl-NL" sz="1600" b="1" dirty="0"/>
              <a:t>Projecten</a:t>
            </a:r>
            <a:r>
              <a:rPr lang="nl-NL" sz="1600" dirty="0"/>
              <a:t> zoals Achterhoek Rookvrij, Fit Veur Altied en Welzijn op Recept</a:t>
            </a:r>
          </a:p>
        </p:txBody>
      </p:sp>
      <p:pic>
        <p:nvPicPr>
          <p:cNvPr id="9" name="Afbeelding 8"/>
          <p:cNvPicPr>
            <a:picLocks noChangeAspect="1"/>
          </p:cNvPicPr>
          <p:nvPr/>
        </p:nvPicPr>
        <p:blipFill>
          <a:blip r:embed="rId3"/>
          <a:stretch>
            <a:fillRect/>
          </a:stretch>
        </p:blipFill>
        <p:spPr>
          <a:xfrm>
            <a:off x="7832702" y="63499"/>
            <a:ext cx="4326408" cy="1841841"/>
          </a:xfrm>
          <a:prstGeom prst="rect">
            <a:avLst/>
          </a:prstGeom>
        </p:spPr>
      </p:pic>
      <p:sp>
        <p:nvSpPr>
          <p:cNvPr id="3" name="Tekstvak 2"/>
          <p:cNvSpPr txBox="1"/>
          <p:nvPr/>
        </p:nvSpPr>
        <p:spPr>
          <a:xfrm>
            <a:off x="300676" y="252448"/>
            <a:ext cx="7703668" cy="984885"/>
          </a:xfrm>
          <a:prstGeom prst="rect">
            <a:avLst/>
          </a:prstGeom>
          <a:noFill/>
        </p:spPr>
        <p:txBody>
          <a:bodyPr wrap="square" rtlCol="0">
            <a:spAutoFit/>
          </a:bodyPr>
          <a:lstStyle/>
          <a:p>
            <a:r>
              <a:rPr lang="nl-NL" b="1" dirty="0"/>
              <a:t>Ambitie Gezondste Regio</a:t>
            </a:r>
          </a:p>
          <a:p>
            <a:endParaRPr lang="nl-NL" sz="800" dirty="0"/>
          </a:p>
          <a:p>
            <a:r>
              <a:rPr lang="nl-NL" sz="1600" dirty="0"/>
              <a:t>Er heeft in 2030 een verschuiving plaatsgevonden naar slimmere zorg en het voorkomen van ziekten.</a:t>
            </a:r>
          </a:p>
        </p:txBody>
      </p:sp>
      <p:sp>
        <p:nvSpPr>
          <p:cNvPr id="5" name="Tekstvak 4">
            <a:extLst>
              <a:ext uri="{FF2B5EF4-FFF2-40B4-BE49-F238E27FC236}">
                <a16:creationId xmlns:a16="http://schemas.microsoft.com/office/drawing/2014/main" id="{1F1E9BBC-D584-4935-9348-7EF0AE6E381B}"/>
              </a:ext>
            </a:extLst>
          </p:cNvPr>
          <p:cNvSpPr txBox="1"/>
          <p:nvPr/>
        </p:nvSpPr>
        <p:spPr>
          <a:xfrm>
            <a:off x="300675" y="1353254"/>
            <a:ext cx="11764405" cy="1231106"/>
          </a:xfrm>
          <a:prstGeom prst="rect">
            <a:avLst/>
          </a:prstGeom>
          <a:noFill/>
        </p:spPr>
        <p:txBody>
          <a:bodyPr wrap="square" rtlCol="0">
            <a:spAutoFit/>
          </a:bodyPr>
          <a:lstStyle/>
          <a:p>
            <a:r>
              <a:rPr lang="nl-NL" b="1" dirty="0"/>
              <a:t>Doelen Gezondste Regio</a:t>
            </a:r>
          </a:p>
          <a:p>
            <a:endParaRPr lang="nl-NL" sz="800" dirty="0"/>
          </a:p>
          <a:p>
            <a:pPr marL="342900" indent="-342900">
              <a:buAutoNum type="arabicPeriod"/>
            </a:pPr>
            <a:r>
              <a:rPr lang="nl-NL" sz="1600" dirty="0"/>
              <a:t>  De Achterhoek is de gezondste regio van Nederland door preventie en zorginnovatie.</a:t>
            </a:r>
          </a:p>
          <a:p>
            <a:r>
              <a:rPr lang="nl-NL" sz="1600" dirty="0"/>
              <a:t>2.      Inwoners van de Achterhoek zijn zelf (langer) verantwoordelijk voor hun gezondheid.</a:t>
            </a:r>
          </a:p>
          <a:p>
            <a:r>
              <a:rPr lang="nl-NL" sz="1600" dirty="0"/>
              <a:t>3.      Er is een stimulerend, bereikbaar en betaalbaar netwerk van gezondheids- en  ondersteuningsdiensten beschikbaar voor de inwoner.  </a:t>
            </a:r>
          </a:p>
        </p:txBody>
      </p:sp>
      <p:grpSp>
        <p:nvGrpSpPr>
          <p:cNvPr id="15" name="Groep 14">
            <a:extLst>
              <a:ext uri="{FF2B5EF4-FFF2-40B4-BE49-F238E27FC236}">
                <a16:creationId xmlns:a16="http://schemas.microsoft.com/office/drawing/2014/main" id="{E1EFEB7A-1DA0-44DC-BA0D-EE3A0614D196}"/>
              </a:ext>
            </a:extLst>
          </p:cNvPr>
          <p:cNvGrpSpPr/>
          <p:nvPr/>
        </p:nvGrpSpPr>
        <p:grpSpPr>
          <a:xfrm>
            <a:off x="7531232" y="2754134"/>
            <a:ext cx="4446971" cy="3039013"/>
            <a:chOff x="7639176" y="3139647"/>
            <a:chExt cx="3993375" cy="2931206"/>
          </a:xfrm>
        </p:grpSpPr>
        <p:pic>
          <p:nvPicPr>
            <p:cNvPr id="1026" name="Picture 2">
              <a:extLst>
                <a:ext uri="{FF2B5EF4-FFF2-40B4-BE49-F238E27FC236}">
                  <a16:creationId xmlns:a16="http://schemas.microsoft.com/office/drawing/2014/main" id="{7C706317-4846-4F3F-923F-C63D48FD34F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877"/>
            <a:stretch/>
          </p:blipFill>
          <p:spPr bwMode="auto">
            <a:xfrm>
              <a:off x="7639177" y="4584217"/>
              <a:ext cx="2143674" cy="1486636"/>
            </a:xfrm>
            <a:prstGeom prst="rect">
              <a:avLst/>
            </a:prstGeom>
            <a:noFill/>
            <a:extLst>
              <a:ext uri="{909E8E84-426E-40DD-AFC4-6F175D3DCCD1}">
                <a14:hiddenFill xmlns:a14="http://schemas.microsoft.com/office/drawing/2010/main">
                  <a:solidFill>
                    <a:srgbClr val="FFFFFF"/>
                  </a:solidFill>
                </a14:hiddenFill>
              </a:ext>
            </a:extLst>
          </p:spPr>
        </p:pic>
        <p:pic>
          <p:nvPicPr>
            <p:cNvPr id="6" name="Afbeelding 5">
              <a:extLst>
                <a:ext uri="{FF2B5EF4-FFF2-40B4-BE49-F238E27FC236}">
                  <a16:creationId xmlns:a16="http://schemas.microsoft.com/office/drawing/2014/main" id="{1D864045-F8C3-4E22-8643-9C38E0BA7812}"/>
                </a:ext>
              </a:extLst>
            </p:cNvPr>
            <p:cNvPicPr>
              <a:picLocks noChangeAspect="1"/>
            </p:cNvPicPr>
            <p:nvPr/>
          </p:nvPicPr>
          <p:blipFill>
            <a:blip r:embed="rId5"/>
            <a:stretch>
              <a:fillRect/>
            </a:stretch>
          </p:blipFill>
          <p:spPr>
            <a:xfrm>
              <a:off x="7639177" y="3163681"/>
              <a:ext cx="1908728" cy="1415273"/>
            </a:xfrm>
            <a:prstGeom prst="rect">
              <a:avLst/>
            </a:prstGeom>
          </p:spPr>
        </p:pic>
        <p:pic>
          <p:nvPicPr>
            <p:cNvPr id="11" name="Afbeelding 10">
              <a:extLst>
                <a:ext uri="{FF2B5EF4-FFF2-40B4-BE49-F238E27FC236}">
                  <a16:creationId xmlns:a16="http://schemas.microsoft.com/office/drawing/2014/main" id="{EB058CF3-7842-4F53-98AE-0E5BC68E3855}"/>
                </a:ext>
              </a:extLst>
            </p:cNvPr>
            <p:cNvPicPr>
              <a:picLocks noChangeAspect="1"/>
            </p:cNvPicPr>
            <p:nvPr/>
          </p:nvPicPr>
          <p:blipFill>
            <a:blip r:embed="rId6"/>
            <a:stretch>
              <a:fillRect/>
            </a:stretch>
          </p:blipFill>
          <p:spPr>
            <a:xfrm>
              <a:off x="9547905" y="3139647"/>
              <a:ext cx="2084645" cy="1597237"/>
            </a:xfrm>
            <a:prstGeom prst="rect">
              <a:avLst/>
            </a:prstGeom>
          </p:spPr>
        </p:pic>
        <p:pic>
          <p:nvPicPr>
            <p:cNvPr id="13" name="Afbeelding 12">
              <a:extLst>
                <a:ext uri="{FF2B5EF4-FFF2-40B4-BE49-F238E27FC236}">
                  <a16:creationId xmlns:a16="http://schemas.microsoft.com/office/drawing/2014/main" id="{02AC1DA9-5F36-4CAE-95BC-BA21D6255F99}"/>
                </a:ext>
              </a:extLst>
            </p:cNvPr>
            <p:cNvPicPr>
              <a:picLocks noChangeAspect="1"/>
            </p:cNvPicPr>
            <p:nvPr/>
          </p:nvPicPr>
          <p:blipFill>
            <a:blip r:embed="rId7"/>
            <a:stretch>
              <a:fillRect/>
            </a:stretch>
          </p:blipFill>
          <p:spPr>
            <a:xfrm>
              <a:off x="9547906" y="4608403"/>
              <a:ext cx="2084645" cy="1462450"/>
            </a:xfrm>
            <a:prstGeom prst="rect">
              <a:avLst/>
            </a:prstGeom>
          </p:spPr>
        </p:pic>
        <p:sp>
          <p:nvSpPr>
            <p:cNvPr id="14" name="Tekstvak 13">
              <a:extLst>
                <a:ext uri="{FF2B5EF4-FFF2-40B4-BE49-F238E27FC236}">
                  <a16:creationId xmlns:a16="http://schemas.microsoft.com/office/drawing/2014/main" id="{672E3BE7-03CD-4312-983C-47EAB3D0EF87}"/>
                </a:ext>
              </a:extLst>
            </p:cNvPr>
            <p:cNvSpPr txBox="1"/>
            <p:nvPr/>
          </p:nvSpPr>
          <p:spPr>
            <a:xfrm>
              <a:off x="7639176" y="4527494"/>
              <a:ext cx="2084645" cy="400110"/>
            </a:xfrm>
            <a:prstGeom prst="rect">
              <a:avLst/>
            </a:prstGeom>
            <a:noFill/>
          </p:spPr>
          <p:txBody>
            <a:bodyPr wrap="square" rtlCol="0">
              <a:spAutoFit/>
            </a:bodyPr>
            <a:lstStyle/>
            <a:p>
              <a:r>
                <a:rPr lang="nl-NL" sz="2000" b="1" dirty="0"/>
                <a:t>FIT VEUR ALTIED</a:t>
              </a:r>
            </a:p>
          </p:txBody>
        </p:sp>
      </p:grpSp>
      <p:sp>
        <p:nvSpPr>
          <p:cNvPr id="16" name="Pijl: rechts 15">
            <a:extLst>
              <a:ext uri="{FF2B5EF4-FFF2-40B4-BE49-F238E27FC236}">
                <a16:creationId xmlns:a16="http://schemas.microsoft.com/office/drawing/2014/main" id="{00C4CD17-66F2-4364-83CD-1AA2BF5E144A}"/>
              </a:ext>
            </a:extLst>
          </p:cNvPr>
          <p:cNvSpPr/>
          <p:nvPr/>
        </p:nvSpPr>
        <p:spPr>
          <a:xfrm>
            <a:off x="342199" y="5918356"/>
            <a:ext cx="1694164" cy="63390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 name="Tekstvak 16">
            <a:extLst>
              <a:ext uri="{FF2B5EF4-FFF2-40B4-BE49-F238E27FC236}">
                <a16:creationId xmlns:a16="http://schemas.microsoft.com/office/drawing/2014/main" id="{BC01F38E-A1A3-4B54-80C4-3868CF24A0EF}"/>
              </a:ext>
            </a:extLst>
          </p:cNvPr>
          <p:cNvSpPr txBox="1"/>
          <p:nvPr/>
        </p:nvSpPr>
        <p:spPr>
          <a:xfrm>
            <a:off x="2072799" y="5905934"/>
            <a:ext cx="9905404" cy="646331"/>
          </a:xfrm>
          <a:prstGeom prst="rect">
            <a:avLst/>
          </a:prstGeom>
          <a:noFill/>
        </p:spPr>
        <p:txBody>
          <a:bodyPr wrap="square" rtlCol="0">
            <a:spAutoFit/>
          </a:bodyPr>
          <a:lstStyle/>
          <a:p>
            <a:r>
              <a:rPr lang="nl-NL" sz="2000" b="1" dirty="0"/>
              <a:t>Achterhoek Gezond geeft de kans om structureel verandering in te zetten en te waarborgen</a:t>
            </a:r>
          </a:p>
          <a:p>
            <a:r>
              <a:rPr lang="nl-NL" sz="1600" i="1" dirty="0"/>
              <a:t>Van projecten naar duurzame aandacht voor gezondheid!</a:t>
            </a:r>
          </a:p>
        </p:txBody>
      </p:sp>
    </p:spTree>
    <p:extLst>
      <p:ext uri="{BB962C8B-B14F-4D97-AF65-F5344CB8AC3E}">
        <p14:creationId xmlns:p14="http://schemas.microsoft.com/office/powerpoint/2010/main" val="4287677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E8AA00-3608-3F4C-8A4C-2A0C96DAD885}"/>
              </a:ext>
            </a:extLst>
          </p:cNvPr>
          <p:cNvSpPr>
            <a:spLocks noGrp="1"/>
          </p:cNvSpPr>
          <p:nvPr>
            <p:ph type="title"/>
          </p:nvPr>
        </p:nvSpPr>
        <p:spPr>
          <a:xfrm>
            <a:off x="838200" y="107950"/>
            <a:ext cx="10515600" cy="1325563"/>
          </a:xfrm>
        </p:spPr>
        <p:txBody>
          <a:bodyPr/>
          <a:lstStyle/>
          <a:p>
            <a:r>
              <a:rPr lang="nl-NL" dirty="0"/>
              <a:t>Aanpak en werkwijze 8RHK Gezond </a:t>
            </a:r>
          </a:p>
        </p:txBody>
      </p:sp>
      <p:pic>
        <p:nvPicPr>
          <p:cNvPr id="4" name="Afbeelding 3" descr="Afbeelding met tekst&#10;&#10;Automatisch gegenereerde beschrijving">
            <a:extLst>
              <a:ext uri="{FF2B5EF4-FFF2-40B4-BE49-F238E27FC236}">
                <a16:creationId xmlns:a16="http://schemas.microsoft.com/office/drawing/2014/main" id="{2AD3BA40-16D9-F648-AEB5-C653D3166CED}"/>
              </a:ext>
            </a:extLst>
          </p:cNvPr>
          <p:cNvPicPr>
            <a:picLocks noChangeAspect="1"/>
          </p:cNvPicPr>
          <p:nvPr/>
        </p:nvPicPr>
        <p:blipFill>
          <a:blip r:embed="rId2"/>
          <a:stretch>
            <a:fillRect/>
          </a:stretch>
        </p:blipFill>
        <p:spPr>
          <a:xfrm>
            <a:off x="838200" y="317575"/>
            <a:ext cx="9555701" cy="6540425"/>
          </a:xfrm>
          <a:prstGeom prst="rect">
            <a:avLst/>
          </a:prstGeom>
        </p:spPr>
      </p:pic>
      <p:pic>
        <p:nvPicPr>
          <p:cNvPr id="5" name="Afbeelding 4">
            <a:extLst>
              <a:ext uri="{FF2B5EF4-FFF2-40B4-BE49-F238E27FC236}">
                <a16:creationId xmlns:a16="http://schemas.microsoft.com/office/drawing/2014/main" id="{3168B3FE-7CBC-A040-B2AF-4397F27529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7725" y="317575"/>
            <a:ext cx="2052896" cy="804819"/>
          </a:xfrm>
          <a:prstGeom prst="rect">
            <a:avLst/>
          </a:prstGeom>
        </p:spPr>
      </p:pic>
      <p:sp>
        <p:nvSpPr>
          <p:cNvPr id="3" name="Tekstvak 2">
            <a:extLst>
              <a:ext uri="{FF2B5EF4-FFF2-40B4-BE49-F238E27FC236}">
                <a16:creationId xmlns:a16="http://schemas.microsoft.com/office/drawing/2014/main" id="{D300FE04-E9D9-414C-8191-4498F0824925}"/>
              </a:ext>
            </a:extLst>
          </p:cNvPr>
          <p:cNvSpPr txBox="1"/>
          <p:nvPr/>
        </p:nvSpPr>
        <p:spPr>
          <a:xfrm>
            <a:off x="10244074" y="1433513"/>
            <a:ext cx="1947926" cy="2062103"/>
          </a:xfrm>
          <a:prstGeom prst="rect">
            <a:avLst/>
          </a:prstGeom>
          <a:noFill/>
        </p:spPr>
        <p:txBody>
          <a:bodyPr wrap="square" rtlCol="0">
            <a:spAutoFit/>
          </a:bodyPr>
          <a:lstStyle/>
          <a:p>
            <a:r>
              <a:rPr lang="nl-NL" sz="1600" b="1" dirty="0"/>
              <a:t>In aansluiting op de inhoudelijke vernieuwing gaan we voor anders</a:t>
            </a:r>
          </a:p>
          <a:p>
            <a:pPr marL="285750" indent="-285750">
              <a:buFont typeface="Wingdings" panose="05000000000000000000" pitchFamily="2" charset="2"/>
              <a:buChar char="q"/>
            </a:pPr>
            <a:r>
              <a:rPr lang="nl-NL" sz="1600" b="1" dirty="0"/>
              <a:t>organiseren</a:t>
            </a:r>
          </a:p>
          <a:p>
            <a:pPr marL="285750" indent="-285750">
              <a:buFont typeface="Wingdings" panose="05000000000000000000" pitchFamily="2" charset="2"/>
              <a:buChar char="q"/>
            </a:pPr>
            <a:r>
              <a:rPr lang="nl-NL" sz="1600" b="1" dirty="0"/>
              <a:t>monitoren</a:t>
            </a:r>
          </a:p>
          <a:p>
            <a:pPr marL="285750" indent="-285750">
              <a:buFont typeface="Wingdings" panose="05000000000000000000" pitchFamily="2" charset="2"/>
              <a:buChar char="q"/>
            </a:pPr>
            <a:r>
              <a:rPr lang="nl-NL" sz="1600" b="1" dirty="0"/>
              <a:t>Financieren</a:t>
            </a:r>
          </a:p>
          <a:p>
            <a:endParaRPr lang="nl-NL" sz="1600" b="1" dirty="0"/>
          </a:p>
        </p:txBody>
      </p:sp>
    </p:spTree>
    <p:extLst>
      <p:ext uri="{BB962C8B-B14F-4D97-AF65-F5344CB8AC3E}">
        <p14:creationId xmlns:p14="http://schemas.microsoft.com/office/powerpoint/2010/main" val="3650080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A98CAE-836F-ED4F-9DE5-F4F2AAA073EC}"/>
              </a:ext>
            </a:extLst>
          </p:cNvPr>
          <p:cNvSpPr>
            <a:spLocks noGrp="1"/>
          </p:cNvSpPr>
          <p:nvPr>
            <p:ph type="title"/>
          </p:nvPr>
        </p:nvSpPr>
        <p:spPr/>
        <p:txBody>
          <a:bodyPr>
            <a:normAutofit/>
          </a:bodyPr>
          <a:lstStyle/>
          <a:p>
            <a:r>
              <a:rPr lang="nl-NL" sz="4000" b="1" dirty="0"/>
              <a:t>Deze partijen zijn betrokken </a:t>
            </a:r>
          </a:p>
        </p:txBody>
      </p:sp>
      <p:sp>
        <p:nvSpPr>
          <p:cNvPr id="3" name="Tijdelijke aanduiding voor inhoud 2">
            <a:extLst>
              <a:ext uri="{FF2B5EF4-FFF2-40B4-BE49-F238E27FC236}">
                <a16:creationId xmlns:a16="http://schemas.microsoft.com/office/drawing/2014/main" id="{047E1291-525F-6B48-9B18-198772775AAF}"/>
              </a:ext>
            </a:extLst>
          </p:cNvPr>
          <p:cNvSpPr>
            <a:spLocks noGrp="1"/>
          </p:cNvSpPr>
          <p:nvPr>
            <p:ph idx="1"/>
          </p:nvPr>
        </p:nvSpPr>
        <p:spPr>
          <a:xfrm>
            <a:off x="928491" y="2044661"/>
            <a:ext cx="10710797" cy="4351338"/>
          </a:xfrm>
        </p:spPr>
        <p:txBody>
          <a:bodyPr>
            <a:normAutofit lnSpcReduction="10000"/>
          </a:bodyPr>
          <a:lstStyle/>
          <a:p>
            <a:pPr marL="0" indent="0">
              <a:buNone/>
            </a:pPr>
            <a:r>
              <a:rPr lang="nl-NL" sz="2400" b="1" dirty="0"/>
              <a:t>Stuurgroep: </a:t>
            </a:r>
          </a:p>
          <a:p>
            <a:pPr marL="0" indent="0">
              <a:buNone/>
            </a:pPr>
            <a:r>
              <a:rPr lang="nl-NL" sz="2400" dirty="0" err="1"/>
              <a:t>GGnet</a:t>
            </a:r>
            <a:r>
              <a:rPr lang="nl-NL" sz="2400" dirty="0"/>
              <a:t>, Slingeland, GGD, gemeenten, Sensire, Huisartsen (HOOG en HZOIJ), Menzis, </a:t>
            </a:r>
            <a:r>
              <a:rPr lang="nl-NL" sz="2400" dirty="0" err="1"/>
              <a:t>HealthKiC</a:t>
            </a:r>
            <a:r>
              <a:rPr lang="nl-NL" sz="2400" dirty="0"/>
              <a:t> </a:t>
            </a:r>
          </a:p>
          <a:p>
            <a:pPr marL="0" indent="0">
              <a:buNone/>
            </a:pPr>
            <a:endParaRPr lang="nl-NL" sz="2400" dirty="0"/>
          </a:p>
          <a:p>
            <a:pPr marL="0" indent="0">
              <a:buNone/>
            </a:pPr>
            <a:r>
              <a:rPr lang="nl-NL" sz="2400" b="1" dirty="0"/>
              <a:t>In de uitwerking van de randvoorwaarden en opgaven </a:t>
            </a:r>
            <a:r>
              <a:rPr lang="nl-NL" sz="2400" dirty="0"/>
              <a:t>zijn </a:t>
            </a:r>
            <a:r>
              <a:rPr lang="nl-NL" sz="2400" dirty="0" err="1"/>
              <a:t>stuurgroepleden</a:t>
            </a:r>
            <a:r>
              <a:rPr lang="nl-NL" sz="2400" dirty="0"/>
              <a:t> en diverse zorg- en welzijnspartijen uit de regio betrokken</a:t>
            </a:r>
          </a:p>
          <a:p>
            <a:pPr marL="0" indent="0">
              <a:buNone/>
            </a:pPr>
            <a:endParaRPr lang="nl-NL" sz="2400" dirty="0">
              <a:highlight>
                <a:srgbClr val="FFFF00"/>
              </a:highlight>
            </a:endParaRPr>
          </a:p>
          <a:p>
            <a:pPr marL="0" indent="0">
              <a:buNone/>
            </a:pPr>
            <a:r>
              <a:rPr lang="nl-NL" sz="2400" b="1" dirty="0"/>
              <a:t>Partijen die we nog graag aan ons willen binden zijn o.a.</a:t>
            </a:r>
            <a:r>
              <a:rPr lang="nl-NL" sz="2400" dirty="0"/>
              <a:t>: </a:t>
            </a:r>
          </a:p>
          <a:p>
            <a:pPr marL="0" indent="0">
              <a:buNone/>
            </a:pPr>
            <a:r>
              <a:rPr lang="nl-NL" sz="2400" dirty="0"/>
              <a:t>inwonersinitiatieven, ondernemers, wetenschap </a:t>
            </a:r>
            <a:br>
              <a:rPr lang="nl-NL" sz="2400" dirty="0"/>
            </a:br>
            <a:r>
              <a:rPr lang="nl-NL" sz="2400" dirty="0"/>
              <a:t>en domeinen buiten de zorg die een grote invloed hebben op gezondheid: onderwijs, woningbouwcorporaties, schuldhulpverlening, werkgevers, etc. </a:t>
            </a:r>
          </a:p>
        </p:txBody>
      </p:sp>
      <p:pic>
        <p:nvPicPr>
          <p:cNvPr id="4" name="Afbeelding 3">
            <a:extLst>
              <a:ext uri="{FF2B5EF4-FFF2-40B4-BE49-F238E27FC236}">
                <a16:creationId xmlns:a16="http://schemas.microsoft.com/office/drawing/2014/main" id="{AC5B3EF3-C1FF-AC42-BBC1-0A63ED6406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7725" y="317575"/>
            <a:ext cx="2052896" cy="804819"/>
          </a:xfrm>
          <a:prstGeom prst="rect">
            <a:avLst/>
          </a:prstGeom>
        </p:spPr>
      </p:pic>
    </p:spTree>
    <p:extLst>
      <p:ext uri="{BB962C8B-B14F-4D97-AF65-F5344CB8AC3E}">
        <p14:creationId xmlns:p14="http://schemas.microsoft.com/office/powerpoint/2010/main" val="2456791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ijdelijke aanduiding voor inhoud 6">
            <a:extLst>
              <a:ext uri="{FF2B5EF4-FFF2-40B4-BE49-F238E27FC236}">
                <a16:creationId xmlns:a16="http://schemas.microsoft.com/office/drawing/2014/main" id="{F330556D-BF42-4221-8605-E67DF9BB4EBB}"/>
              </a:ext>
            </a:extLst>
          </p:cNvPr>
          <p:cNvGraphicFramePr>
            <a:graphicFrameLocks noGrp="1"/>
          </p:cNvGraphicFramePr>
          <p:nvPr>
            <p:ph idx="4294967295"/>
            <p:extLst>
              <p:ext uri="{D42A27DB-BD31-4B8C-83A1-F6EECF244321}">
                <p14:modId xmlns:p14="http://schemas.microsoft.com/office/powerpoint/2010/main" val="758183106"/>
              </p:ext>
            </p:extLst>
          </p:nvPr>
        </p:nvGraphicFramePr>
        <p:xfrm>
          <a:off x="1158765" y="2110998"/>
          <a:ext cx="8390465" cy="13180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el 1">
            <a:extLst>
              <a:ext uri="{FF2B5EF4-FFF2-40B4-BE49-F238E27FC236}">
                <a16:creationId xmlns:a16="http://schemas.microsoft.com/office/drawing/2014/main" id="{969677B9-E175-7041-A0E0-8D5553DC0278}"/>
              </a:ext>
            </a:extLst>
          </p:cNvPr>
          <p:cNvSpPr>
            <a:spLocks noGrp="1"/>
          </p:cNvSpPr>
          <p:nvPr>
            <p:ph type="title" idx="4294967295"/>
          </p:nvPr>
        </p:nvSpPr>
        <p:spPr>
          <a:xfrm>
            <a:off x="1158764" y="439030"/>
            <a:ext cx="8771049" cy="1133475"/>
          </a:xfrm>
        </p:spPr>
        <p:txBody>
          <a:bodyPr>
            <a:normAutofit fontScale="90000"/>
          </a:bodyPr>
          <a:lstStyle/>
          <a:p>
            <a:r>
              <a:rPr lang="nl-NL" sz="3600" dirty="0">
                <a:latin typeface="Objective"/>
              </a:rPr>
              <a:t>Stapsgewijs aan de slag met randvoorwaarden en inhoudelijke opgaven in De Achterhoek</a:t>
            </a:r>
            <a:br>
              <a:rPr lang="nl-NL" sz="2700" b="1" dirty="0">
                <a:latin typeface="Objective"/>
              </a:rPr>
            </a:br>
            <a:r>
              <a:rPr lang="nl-NL" sz="2700" i="1" dirty="0">
                <a:latin typeface="Objective"/>
              </a:rPr>
              <a:t>In 2021 gestart met veerkrachtige ouderen en weerbare jongeren</a:t>
            </a:r>
            <a:br>
              <a:rPr lang="nl-NL" sz="4800" dirty="0"/>
            </a:br>
            <a:endParaRPr lang="nl-NL" sz="2700" dirty="0"/>
          </a:p>
        </p:txBody>
      </p:sp>
      <p:grpSp>
        <p:nvGrpSpPr>
          <p:cNvPr id="5" name="Groep 4">
            <a:extLst>
              <a:ext uri="{FF2B5EF4-FFF2-40B4-BE49-F238E27FC236}">
                <a16:creationId xmlns:a16="http://schemas.microsoft.com/office/drawing/2014/main" id="{10B44E25-FC3D-7C49-ADFA-992DA0A7AA9F}"/>
              </a:ext>
            </a:extLst>
          </p:cNvPr>
          <p:cNvGrpSpPr/>
          <p:nvPr/>
        </p:nvGrpSpPr>
        <p:grpSpPr>
          <a:xfrm>
            <a:off x="1158764" y="3657487"/>
            <a:ext cx="8390465" cy="1850430"/>
            <a:chOff x="0" y="0"/>
            <a:chExt cx="8390465" cy="1318002"/>
          </a:xfrm>
          <a:solidFill>
            <a:schemeClr val="bg2">
              <a:lumMod val="90000"/>
            </a:schemeClr>
          </a:solidFill>
        </p:grpSpPr>
        <p:sp>
          <p:nvSpPr>
            <p:cNvPr id="8" name="Afgeronde rechthoek 7">
              <a:extLst>
                <a:ext uri="{FF2B5EF4-FFF2-40B4-BE49-F238E27FC236}">
                  <a16:creationId xmlns:a16="http://schemas.microsoft.com/office/drawing/2014/main" id="{3CF85D47-CC9B-FB4E-B910-562A10479C03}"/>
                </a:ext>
              </a:extLst>
            </p:cNvPr>
            <p:cNvSpPr/>
            <p:nvPr/>
          </p:nvSpPr>
          <p:spPr>
            <a:xfrm>
              <a:off x="0" y="0"/>
              <a:ext cx="8390465" cy="1318002"/>
            </a:xfrm>
            <a:prstGeom prst="roundRect">
              <a:avLst>
                <a:gd name="adj" fmla="val 85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9" name="Afgeronde rechthoek 4">
              <a:extLst>
                <a:ext uri="{FF2B5EF4-FFF2-40B4-BE49-F238E27FC236}">
                  <a16:creationId xmlns:a16="http://schemas.microsoft.com/office/drawing/2014/main" id="{B6B9FFD5-770F-4442-AC47-15E8BF790A35}"/>
                </a:ext>
              </a:extLst>
            </p:cNvPr>
            <p:cNvSpPr txBox="1"/>
            <p:nvPr/>
          </p:nvSpPr>
          <p:spPr>
            <a:xfrm>
              <a:off x="32813" y="32813"/>
              <a:ext cx="8324839" cy="125237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76200" tIns="76200" rIns="76200" bIns="813683" numCol="1" spcCol="1270" anchor="t" anchorCtr="0">
              <a:noAutofit/>
            </a:bodyPr>
            <a:lstStyle/>
            <a:p>
              <a:pPr marL="0" lvl="0" indent="0" algn="l" defTabSz="889000">
                <a:lnSpc>
                  <a:spcPct val="90000"/>
                </a:lnSpc>
                <a:spcBef>
                  <a:spcPct val="0"/>
                </a:spcBef>
                <a:spcAft>
                  <a:spcPct val="35000"/>
                </a:spcAft>
                <a:buNone/>
              </a:pPr>
              <a:r>
                <a:rPr lang="nl-NL" sz="2000" kern="1200" dirty="0">
                  <a:solidFill>
                    <a:schemeClr val="accent1">
                      <a:lumMod val="75000"/>
                    </a:schemeClr>
                  </a:solidFill>
                </a:rPr>
                <a:t>Inhoudelijke opgaven </a:t>
              </a:r>
            </a:p>
          </p:txBody>
        </p:sp>
      </p:grpSp>
      <p:sp>
        <p:nvSpPr>
          <p:cNvPr id="2" name="Rechthoek 1">
            <a:extLst>
              <a:ext uri="{FF2B5EF4-FFF2-40B4-BE49-F238E27FC236}">
                <a16:creationId xmlns:a16="http://schemas.microsoft.com/office/drawing/2014/main" id="{039D22EE-A799-684E-90B1-4F3285FFCCFE}"/>
              </a:ext>
            </a:extLst>
          </p:cNvPr>
          <p:cNvSpPr/>
          <p:nvPr/>
        </p:nvSpPr>
        <p:spPr>
          <a:xfrm>
            <a:off x="6878180" y="3747079"/>
            <a:ext cx="2570205" cy="42013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500" dirty="0">
                <a:solidFill>
                  <a:schemeClr val="bg1"/>
                </a:solidFill>
              </a:rPr>
              <a:t>Weerbare jongeren</a:t>
            </a:r>
          </a:p>
        </p:txBody>
      </p:sp>
      <p:sp>
        <p:nvSpPr>
          <p:cNvPr id="10" name="Rechthoek 9">
            <a:extLst>
              <a:ext uri="{FF2B5EF4-FFF2-40B4-BE49-F238E27FC236}">
                <a16:creationId xmlns:a16="http://schemas.microsoft.com/office/drawing/2014/main" id="{A3A5BE59-7FAE-D24B-B25B-1B7DCAC55383}"/>
              </a:ext>
            </a:extLst>
          </p:cNvPr>
          <p:cNvSpPr/>
          <p:nvPr/>
        </p:nvSpPr>
        <p:spPr>
          <a:xfrm>
            <a:off x="4239945" y="3747079"/>
            <a:ext cx="2570205" cy="42013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500" dirty="0">
                <a:solidFill>
                  <a:schemeClr val="bg1"/>
                </a:solidFill>
              </a:rPr>
              <a:t>Veerkrachtige ouderen</a:t>
            </a:r>
          </a:p>
        </p:txBody>
      </p:sp>
      <p:sp>
        <p:nvSpPr>
          <p:cNvPr id="4" name="Rechthoek 3">
            <a:extLst>
              <a:ext uri="{FF2B5EF4-FFF2-40B4-BE49-F238E27FC236}">
                <a16:creationId xmlns:a16="http://schemas.microsoft.com/office/drawing/2014/main" id="{E7B3CB74-9E2B-624A-BB16-75E5B5D80104}"/>
              </a:ext>
            </a:extLst>
          </p:cNvPr>
          <p:cNvSpPr/>
          <p:nvPr/>
        </p:nvSpPr>
        <p:spPr>
          <a:xfrm>
            <a:off x="4239945" y="4736583"/>
            <a:ext cx="5208440" cy="42499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1500" dirty="0">
                <a:solidFill>
                  <a:schemeClr val="bg1"/>
                </a:solidFill>
              </a:rPr>
              <a:t>Gezonde en participatieve samenleving</a:t>
            </a:r>
          </a:p>
        </p:txBody>
      </p:sp>
      <p:cxnSp>
        <p:nvCxnSpPr>
          <p:cNvPr id="12" name="Rechte verbindingslijn met pijl 11">
            <a:extLst>
              <a:ext uri="{FF2B5EF4-FFF2-40B4-BE49-F238E27FC236}">
                <a16:creationId xmlns:a16="http://schemas.microsoft.com/office/drawing/2014/main" id="{2ECD985F-3268-A54B-8589-825A04CC7CEA}"/>
              </a:ext>
            </a:extLst>
          </p:cNvPr>
          <p:cNvCxnSpPr/>
          <p:nvPr/>
        </p:nvCxnSpPr>
        <p:spPr>
          <a:xfrm>
            <a:off x="5768064" y="4274971"/>
            <a:ext cx="0" cy="307730"/>
          </a:xfrm>
          <a:prstGeom prst="straightConnector1">
            <a:avLst/>
          </a:prstGeom>
          <a:ln w="444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Rechte verbindingslijn met pijl 12">
            <a:extLst>
              <a:ext uri="{FF2B5EF4-FFF2-40B4-BE49-F238E27FC236}">
                <a16:creationId xmlns:a16="http://schemas.microsoft.com/office/drawing/2014/main" id="{09C1A182-8045-464A-9D38-1FC9863A68F4}"/>
              </a:ext>
            </a:extLst>
          </p:cNvPr>
          <p:cNvCxnSpPr/>
          <p:nvPr/>
        </p:nvCxnSpPr>
        <p:spPr>
          <a:xfrm>
            <a:off x="8330032" y="4299760"/>
            <a:ext cx="0" cy="307730"/>
          </a:xfrm>
          <a:prstGeom prst="straightConnector1">
            <a:avLst/>
          </a:prstGeom>
          <a:ln w="444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Rechte verbindingslijn met pijl 14">
            <a:extLst>
              <a:ext uri="{FF2B5EF4-FFF2-40B4-BE49-F238E27FC236}">
                <a16:creationId xmlns:a16="http://schemas.microsoft.com/office/drawing/2014/main" id="{67D8CBBD-8166-1940-8AFF-652E3F1E2C31}"/>
              </a:ext>
            </a:extLst>
          </p:cNvPr>
          <p:cNvCxnSpPr>
            <a:cxnSpLocks/>
          </p:cNvCxnSpPr>
          <p:nvPr/>
        </p:nvCxnSpPr>
        <p:spPr>
          <a:xfrm flipV="1">
            <a:off x="8142688" y="4299761"/>
            <a:ext cx="0" cy="307729"/>
          </a:xfrm>
          <a:prstGeom prst="straightConnector1">
            <a:avLst/>
          </a:prstGeom>
          <a:ln w="444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Rechte verbindingslijn met pijl 17">
            <a:extLst>
              <a:ext uri="{FF2B5EF4-FFF2-40B4-BE49-F238E27FC236}">
                <a16:creationId xmlns:a16="http://schemas.microsoft.com/office/drawing/2014/main" id="{93EA7A4E-E1D5-664E-81B2-5CE3FC868F43}"/>
              </a:ext>
            </a:extLst>
          </p:cNvPr>
          <p:cNvCxnSpPr>
            <a:cxnSpLocks/>
          </p:cNvCxnSpPr>
          <p:nvPr/>
        </p:nvCxnSpPr>
        <p:spPr>
          <a:xfrm flipV="1">
            <a:off x="5543650" y="4274971"/>
            <a:ext cx="0" cy="307729"/>
          </a:xfrm>
          <a:prstGeom prst="straightConnector1">
            <a:avLst/>
          </a:prstGeom>
          <a:ln w="444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Rechteraccolade 18">
            <a:extLst>
              <a:ext uri="{FF2B5EF4-FFF2-40B4-BE49-F238E27FC236}">
                <a16:creationId xmlns:a16="http://schemas.microsoft.com/office/drawing/2014/main" id="{8676C860-EE74-C64E-8F68-A56AE4998EC2}"/>
              </a:ext>
            </a:extLst>
          </p:cNvPr>
          <p:cNvSpPr/>
          <p:nvPr/>
        </p:nvSpPr>
        <p:spPr>
          <a:xfrm>
            <a:off x="9602359" y="2245733"/>
            <a:ext cx="654908" cy="3002692"/>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nl-NL"/>
          </a:p>
        </p:txBody>
      </p:sp>
      <p:pic>
        <p:nvPicPr>
          <p:cNvPr id="16" name="Afbeelding 15">
            <a:extLst>
              <a:ext uri="{FF2B5EF4-FFF2-40B4-BE49-F238E27FC236}">
                <a16:creationId xmlns:a16="http://schemas.microsoft.com/office/drawing/2014/main" id="{080EB5CE-F5D1-8B40-BF36-F5512F557BD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87725" y="317575"/>
            <a:ext cx="2052896" cy="804819"/>
          </a:xfrm>
          <a:prstGeom prst="rect">
            <a:avLst/>
          </a:prstGeom>
        </p:spPr>
      </p:pic>
      <p:sp>
        <p:nvSpPr>
          <p:cNvPr id="11" name="Tekstvak 10">
            <a:extLst>
              <a:ext uri="{FF2B5EF4-FFF2-40B4-BE49-F238E27FC236}">
                <a16:creationId xmlns:a16="http://schemas.microsoft.com/office/drawing/2014/main" id="{D3B0EC61-2589-2C44-A3D5-6542812879D4}"/>
              </a:ext>
            </a:extLst>
          </p:cNvPr>
          <p:cNvSpPr txBox="1"/>
          <p:nvPr/>
        </p:nvSpPr>
        <p:spPr>
          <a:xfrm>
            <a:off x="10328434" y="3583854"/>
            <a:ext cx="1343977" cy="369332"/>
          </a:xfrm>
          <a:prstGeom prst="rect">
            <a:avLst/>
          </a:prstGeom>
          <a:noFill/>
        </p:spPr>
        <p:txBody>
          <a:bodyPr wrap="square" rtlCol="0">
            <a:spAutoFit/>
          </a:bodyPr>
          <a:lstStyle/>
          <a:p>
            <a:r>
              <a:rPr lang="nl-NL" b="1" dirty="0"/>
              <a:t>Kavelplan</a:t>
            </a:r>
          </a:p>
        </p:txBody>
      </p:sp>
      <p:sp>
        <p:nvSpPr>
          <p:cNvPr id="14" name="Tekstvak 13">
            <a:extLst>
              <a:ext uri="{FF2B5EF4-FFF2-40B4-BE49-F238E27FC236}">
                <a16:creationId xmlns:a16="http://schemas.microsoft.com/office/drawing/2014/main" id="{165F0D70-552B-BA4D-A30F-5E2D9857C0FD}"/>
              </a:ext>
            </a:extLst>
          </p:cNvPr>
          <p:cNvSpPr txBox="1"/>
          <p:nvPr/>
        </p:nvSpPr>
        <p:spPr>
          <a:xfrm>
            <a:off x="1302706" y="5862181"/>
            <a:ext cx="8390465" cy="307777"/>
          </a:xfrm>
          <a:prstGeom prst="rect">
            <a:avLst/>
          </a:prstGeom>
          <a:noFill/>
        </p:spPr>
        <p:txBody>
          <a:bodyPr wrap="square" rtlCol="0">
            <a:spAutoFit/>
          </a:bodyPr>
          <a:lstStyle/>
          <a:p>
            <a:r>
              <a:rPr lang="nl-NL" sz="1400" i="1" dirty="0"/>
              <a:t>NB. Kavelplan is geen statisch plan, het ontwikkelt mee met de inzichten die we opdoen en lessen die we leren</a:t>
            </a:r>
          </a:p>
        </p:txBody>
      </p:sp>
      <p:sp>
        <p:nvSpPr>
          <p:cNvPr id="17" name="Rechthoek 16">
            <a:extLst>
              <a:ext uri="{FF2B5EF4-FFF2-40B4-BE49-F238E27FC236}">
                <a16:creationId xmlns:a16="http://schemas.microsoft.com/office/drawing/2014/main" id="{0D02C69B-3DC7-694E-A5BD-D44747A6D303}"/>
              </a:ext>
            </a:extLst>
          </p:cNvPr>
          <p:cNvSpPr/>
          <p:nvPr/>
        </p:nvSpPr>
        <p:spPr>
          <a:xfrm>
            <a:off x="0" y="0"/>
            <a:ext cx="1052186" cy="9018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429002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 3">
            <a:extLst>
              <a:ext uri="{FF2B5EF4-FFF2-40B4-BE49-F238E27FC236}">
                <a16:creationId xmlns:a16="http://schemas.microsoft.com/office/drawing/2014/main" id="{729E826C-DD36-BA47-8503-4F8E6F3D1485}"/>
              </a:ext>
            </a:extLst>
          </p:cNvPr>
          <p:cNvGraphicFramePr>
            <a:graphicFrameLocks noGrp="1"/>
          </p:cNvGraphicFramePr>
          <p:nvPr>
            <p:extLst>
              <p:ext uri="{D42A27DB-BD31-4B8C-83A1-F6EECF244321}">
                <p14:modId xmlns:p14="http://schemas.microsoft.com/office/powerpoint/2010/main" val="1041952948"/>
              </p:ext>
            </p:extLst>
          </p:nvPr>
        </p:nvGraphicFramePr>
        <p:xfrm>
          <a:off x="240015" y="1636022"/>
          <a:ext cx="11440121" cy="3694676"/>
        </p:xfrm>
        <a:graphic>
          <a:graphicData uri="http://schemas.openxmlformats.org/drawingml/2006/table">
            <a:tbl>
              <a:tblPr firstRow="1" firstCol="1" bandRow="1">
                <a:tableStyleId>{5C22544A-7EE6-4342-B048-85BDC9FD1C3A}</a:tableStyleId>
              </a:tblPr>
              <a:tblGrid>
                <a:gridCol w="5920257">
                  <a:extLst>
                    <a:ext uri="{9D8B030D-6E8A-4147-A177-3AD203B41FA5}">
                      <a16:colId xmlns:a16="http://schemas.microsoft.com/office/drawing/2014/main" val="20001"/>
                    </a:ext>
                  </a:extLst>
                </a:gridCol>
                <a:gridCol w="5519864">
                  <a:extLst>
                    <a:ext uri="{9D8B030D-6E8A-4147-A177-3AD203B41FA5}">
                      <a16:colId xmlns:a16="http://schemas.microsoft.com/office/drawing/2014/main" val="20002"/>
                    </a:ext>
                  </a:extLst>
                </a:gridCol>
              </a:tblGrid>
              <a:tr h="394336">
                <a:tc>
                  <a:txBody>
                    <a:bodyPr/>
                    <a:lstStyle/>
                    <a:p>
                      <a:pPr>
                        <a:lnSpc>
                          <a:spcPct val="115000"/>
                        </a:lnSpc>
                        <a:spcAft>
                          <a:spcPts val="0"/>
                        </a:spcAft>
                      </a:pPr>
                      <a:r>
                        <a:rPr lang="nl-NL" sz="1800" i="1" kern="1200" dirty="0">
                          <a:solidFill>
                            <a:schemeClr val="bg1"/>
                          </a:solidFill>
                          <a:latin typeface="Calibri" panose="020F0502020204030204" pitchFamily="34" charset="0"/>
                          <a:ea typeface="Geneva" pitchFamily="34" charset="0"/>
                          <a:cs typeface="Geneva" pitchFamily="34" charset="0"/>
                        </a:rPr>
                        <a:t>Huidige praktijk</a:t>
                      </a:r>
                    </a:p>
                  </a:txBody>
                  <a:tcPr marL="91452" marR="91452" marT="0" marB="0">
                    <a:solidFill>
                      <a:schemeClr val="tx1"/>
                    </a:solidFill>
                  </a:tcPr>
                </a:tc>
                <a:tc>
                  <a:txBody>
                    <a:bodyPr/>
                    <a:lstStyle/>
                    <a:p>
                      <a:pPr>
                        <a:lnSpc>
                          <a:spcPct val="115000"/>
                        </a:lnSpc>
                        <a:spcAft>
                          <a:spcPts val="0"/>
                        </a:spcAft>
                      </a:pPr>
                      <a:r>
                        <a:rPr lang="nl-NL" sz="1800" i="1" kern="1200" baseline="0" dirty="0">
                          <a:solidFill>
                            <a:schemeClr val="bg1"/>
                          </a:solidFill>
                          <a:latin typeface="Calibri" panose="020F0502020204030204" pitchFamily="34" charset="0"/>
                          <a:ea typeface="Geneva" pitchFamily="34" charset="0"/>
                          <a:cs typeface="Geneva" pitchFamily="34" charset="0"/>
                        </a:rPr>
                        <a:t>Wat moet er anders? </a:t>
                      </a:r>
                      <a:endParaRPr lang="nl-NL" sz="1800" i="1" kern="1200" dirty="0">
                        <a:solidFill>
                          <a:schemeClr val="bg1"/>
                        </a:solidFill>
                        <a:latin typeface="Calibri" panose="020F0502020204030204" pitchFamily="34" charset="0"/>
                        <a:ea typeface="Geneva" pitchFamily="34" charset="0"/>
                        <a:cs typeface="Geneva" pitchFamily="34" charset="0"/>
                      </a:endParaRPr>
                    </a:p>
                  </a:txBody>
                  <a:tcPr marL="91452" marR="91452" marT="0" marB="0">
                    <a:solidFill>
                      <a:schemeClr val="tx1"/>
                    </a:solidFill>
                  </a:tcPr>
                </a:tc>
                <a:extLst>
                  <a:ext uri="{0D108BD9-81ED-4DB2-BD59-A6C34878D82A}">
                    <a16:rowId xmlns:a16="http://schemas.microsoft.com/office/drawing/2014/main" val="10000"/>
                  </a:ext>
                </a:extLst>
              </a:tr>
              <a:tr h="461734">
                <a:tc>
                  <a:txBody>
                    <a:bodyPr/>
                    <a:lstStyle/>
                    <a:p>
                      <a:pPr marL="0" marR="0" lvl="0" indent="0" algn="l" defTabSz="914400" rtl="0" eaLnBrk="1" fontAlgn="auto" latinLnBrk="0" hangingPunct="1">
                        <a:lnSpc>
                          <a:spcPct val="115000"/>
                        </a:lnSpc>
                        <a:spcBef>
                          <a:spcPts val="0"/>
                        </a:spcBef>
                        <a:spcAft>
                          <a:spcPts val="0"/>
                        </a:spcAft>
                        <a:buClrTx/>
                        <a:buSzTx/>
                        <a:buFont typeface="Symbol"/>
                        <a:buNone/>
                        <a:tabLst/>
                        <a:defRPr/>
                      </a:pPr>
                      <a:r>
                        <a:rPr lang="nl-NL" sz="1600" b="0" kern="1200" dirty="0">
                          <a:solidFill>
                            <a:schemeClr val="tx1"/>
                          </a:solidFill>
                          <a:latin typeface="+mn-lt"/>
                          <a:ea typeface="Geneva" pitchFamily="34" charset="0"/>
                          <a:cs typeface="Geneva" pitchFamily="34" charset="0"/>
                        </a:rPr>
                        <a:t>Van productiegerichte gezondheidszorg </a:t>
                      </a:r>
                    </a:p>
                    <a:p>
                      <a:pPr marL="0" lvl="0" indent="0">
                        <a:lnSpc>
                          <a:spcPct val="115000"/>
                        </a:lnSpc>
                        <a:spcAft>
                          <a:spcPts val="0"/>
                        </a:spcAft>
                        <a:buFont typeface="Symbol"/>
                        <a:buNone/>
                      </a:pPr>
                      <a:endParaRPr lang="nl-NL" sz="1000" b="0" kern="1200" baseline="0" dirty="0">
                        <a:solidFill>
                          <a:schemeClr val="tx1"/>
                        </a:solidFill>
                        <a:latin typeface="+mn-lt"/>
                        <a:ea typeface="Geneva" pitchFamily="34" charset="0"/>
                        <a:cs typeface="Geneva" pitchFamily="34" charset="0"/>
                      </a:endParaRPr>
                    </a:p>
                  </a:txBody>
                  <a:tcPr marL="91452" marR="91452" marT="0" marB="0">
                    <a:solidFill>
                      <a:schemeClr val="bg2"/>
                    </a:solidFill>
                  </a:tcPr>
                </a:tc>
                <a:tc>
                  <a:txBody>
                    <a:bodyPr/>
                    <a:lstStyle/>
                    <a:p>
                      <a:pPr marL="0" marR="0" lvl="0" indent="0" algn="l" defTabSz="914400" rtl="0" eaLnBrk="1" fontAlgn="auto" latinLnBrk="0" hangingPunct="1">
                        <a:lnSpc>
                          <a:spcPct val="115000"/>
                        </a:lnSpc>
                        <a:spcBef>
                          <a:spcPts val="0"/>
                        </a:spcBef>
                        <a:spcAft>
                          <a:spcPts val="0"/>
                        </a:spcAft>
                        <a:buClrTx/>
                        <a:buSzTx/>
                        <a:buFont typeface="Symbol"/>
                        <a:buNone/>
                        <a:tabLst/>
                        <a:defRPr/>
                      </a:pPr>
                      <a:r>
                        <a:rPr lang="nl-NL" sz="1600" kern="1200" dirty="0">
                          <a:solidFill>
                            <a:schemeClr val="tx1"/>
                          </a:solidFill>
                          <a:latin typeface="+mn-lt"/>
                          <a:ea typeface="Geneva" pitchFamily="34" charset="0"/>
                          <a:cs typeface="Geneva" pitchFamily="34" charset="0"/>
                        </a:rPr>
                        <a:t>Naar waarde gedreven gezondheidszorg</a:t>
                      </a:r>
                    </a:p>
                  </a:txBody>
                  <a:tcPr marL="91452" marR="91452" marT="0" marB="0">
                    <a:solidFill>
                      <a:schemeClr val="accent1">
                        <a:lumMod val="20000"/>
                        <a:lumOff val="80000"/>
                      </a:schemeClr>
                    </a:solidFill>
                  </a:tcPr>
                </a:tc>
                <a:extLst>
                  <a:ext uri="{0D108BD9-81ED-4DB2-BD59-A6C34878D82A}">
                    <a16:rowId xmlns:a16="http://schemas.microsoft.com/office/drawing/2014/main" val="10001"/>
                  </a:ext>
                </a:extLst>
              </a:tr>
              <a:tr h="564298">
                <a:tc>
                  <a:txBody>
                    <a:bodyPr/>
                    <a:lstStyle/>
                    <a:p>
                      <a:pPr marL="0" marR="0" lvl="0" indent="0" algn="l" defTabSz="914400" rtl="0" eaLnBrk="1" fontAlgn="auto" latinLnBrk="0" hangingPunct="1">
                        <a:lnSpc>
                          <a:spcPct val="115000"/>
                        </a:lnSpc>
                        <a:spcBef>
                          <a:spcPts val="0"/>
                        </a:spcBef>
                        <a:spcAft>
                          <a:spcPts val="0"/>
                        </a:spcAft>
                        <a:buClrTx/>
                        <a:buSzTx/>
                        <a:buFont typeface="Symbol"/>
                        <a:buNone/>
                        <a:tabLst/>
                        <a:defRPr/>
                      </a:pPr>
                      <a:r>
                        <a:rPr lang="nl-NL" sz="1600" b="0" kern="1200" dirty="0">
                          <a:solidFill>
                            <a:schemeClr val="tx1"/>
                          </a:solidFill>
                          <a:latin typeface="+mn-lt"/>
                          <a:ea typeface="Geneva" pitchFamily="34" charset="0"/>
                          <a:cs typeface="Geneva" pitchFamily="34" charset="0"/>
                        </a:rPr>
                        <a:t>Veel preventieve</a:t>
                      </a:r>
                      <a:r>
                        <a:rPr lang="nl-NL" sz="1600" b="0" kern="1200" baseline="0" dirty="0">
                          <a:solidFill>
                            <a:schemeClr val="tx1"/>
                          </a:solidFill>
                          <a:latin typeface="+mn-lt"/>
                          <a:ea typeface="Geneva" pitchFamily="34" charset="0"/>
                          <a:cs typeface="Geneva" pitchFamily="34" charset="0"/>
                        </a:rPr>
                        <a:t> </a:t>
                      </a:r>
                      <a:r>
                        <a:rPr lang="nl-NL" sz="1600" b="0" kern="1200" dirty="0">
                          <a:solidFill>
                            <a:schemeClr val="tx1"/>
                          </a:solidFill>
                          <a:latin typeface="+mn-lt"/>
                          <a:ea typeface="Geneva" pitchFamily="34" charset="0"/>
                          <a:cs typeface="Geneva" pitchFamily="34" charset="0"/>
                        </a:rPr>
                        <a:t>interventies zijn gericht op begeleiden van individu naar gezondere leefstijl met focus op eigen regie</a:t>
                      </a:r>
                    </a:p>
                  </a:txBody>
                  <a:tcPr marL="91452" marR="91452" marT="0" marB="0">
                    <a:solidFill>
                      <a:schemeClr val="bg2"/>
                    </a:solidFill>
                  </a:tcPr>
                </a:tc>
                <a:tc>
                  <a:txBody>
                    <a:bodyPr/>
                    <a:lstStyle/>
                    <a:p>
                      <a:pPr marL="0" marR="0" lvl="0" indent="0" algn="l" defTabSz="914400" rtl="0" eaLnBrk="1" fontAlgn="auto" latinLnBrk="0" hangingPunct="1">
                        <a:lnSpc>
                          <a:spcPct val="115000"/>
                        </a:lnSpc>
                        <a:spcBef>
                          <a:spcPts val="0"/>
                        </a:spcBef>
                        <a:spcAft>
                          <a:spcPts val="0"/>
                        </a:spcAft>
                        <a:buClrTx/>
                        <a:buSzTx/>
                        <a:buFont typeface="Symbol"/>
                        <a:buNone/>
                        <a:tabLst/>
                        <a:defRPr/>
                      </a:pPr>
                      <a:r>
                        <a:rPr lang="nl-NL" sz="1600" kern="1200" dirty="0">
                          <a:solidFill>
                            <a:schemeClr val="tx1"/>
                          </a:solidFill>
                          <a:latin typeface="+mn-lt"/>
                          <a:ea typeface="Geneva" pitchFamily="34" charset="0"/>
                          <a:cs typeface="Geneva" pitchFamily="34" charset="0"/>
                        </a:rPr>
                        <a:t>Gezond leven makkelijker maken </a:t>
                      </a:r>
                    </a:p>
                    <a:p>
                      <a:pPr marL="0" lvl="0" indent="0">
                        <a:lnSpc>
                          <a:spcPct val="115000"/>
                        </a:lnSpc>
                        <a:spcAft>
                          <a:spcPts val="0"/>
                        </a:spcAft>
                        <a:buFont typeface="Symbol"/>
                        <a:buNone/>
                      </a:pPr>
                      <a:endParaRPr lang="nl-NL" sz="1600" b="1" kern="1200" dirty="0">
                        <a:solidFill>
                          <a:schemeClr val="tx1"/>
                        </a:solidFill>
                        <a:latin typeface="+mn-lt"/>
                        <a:ea typeface="Geneva" pitchFamily="34" charset="0"/>
                        <a:cs typeface="Geneva" pitchFamily="34" charset="0"/>
                      </a:endParaRPr>
                    </a:p>
                  </a:txBody>
                  <a:tcPr marL="91452" marR="91452" marT="0" marB="0">
                    <a:solidFill>
                      <a:schemeClr val="accent1">
                        <a:lumMod val="20000"/>
                        <a:lumOff val="80000"/>
                      </a:schemeClr>
                    </a:solidFill>
                  </a:tcPr>
                </a:tc>
                <a:extLst>
                  <a:ext uri="{0D108BD9-81ED-4DB2-BD59-A6C34878D82A}">
                    <a16:rowId xmlns:a16="http://schemas.microsoft.com/office/drawing/2014/main" val="10003"/>
                  </a:ext>
                </a:extLst>
              </a:tr>
              <a:tr h="1145712">
                <a:tc>
                  <a:txBody>
                    <a:bodyPr/>
                    <a:lstStyle/>
                    <a:p>
                      <a:pPr marL="0" lvl="0" indent="0">
                        <a:lnSpc>
                          <a:spcPct val="115000"/>
                        </a:lnSpc>
                        <a:spcAft>
                          <a:spcPts val="0"/>
                        </a:spcAft>
                        <a:buFont typeface="Symbol"/>
                        <a:buNone/>
                      </a:pPr>
                      <a:r>
                        <a:rPr lang="nl-NL" sz="1600" b="0" kern="1200" dirty="0">
                          <a:solidFill>
                            <a:schemeClr val="tx1"/>
                          </a:solidFill>
                          <a:latin typeface="+mn-lt"/>
                          <a:ea typeface="Geneva" pitchFamily="34" charset="0"/>
                          <a:cs typeface="Geneva" pitchFamily="34" charset="0"/>
                        </a:rPr>
                        <a:t>Van generieke maatregelen </a:t>
                      </a:r>
                    </a:p>
                    <a:p>
                      <a:pPr marL="0" lvl="0" indent="0">
                        <a:lnSpc>
                          <a:spcPct val="115000"/>
                        </a:lnSpc>
                        <a:spcAft>
                          <a:spcPts val="0"/>
                        </a:spcAft>
                        <a:buFont typeface="Symbol"/>
                        <a:buNone/>
                      </a:pPr>
                      <a:endParaRPr lang="nl-NL" sz="1600" b="0" kern="1200" dirty="0">
                        <a:solidFill>
                          <a:schemeClr val="tx1"/>
                        </a:solidFill>
                        <a:latin typeface="+mn-lt"/>
                        <a:ea typeface="Geneva" pitchFamily="34" charset="0"/>
                        <a:cs typeface="Geneva" pitchFamily="34" charset="0"/>
                      </a:endParaRPr>
                    </a:p>
                  </a:txBody>
                  <a:tcPr marL="91452" marR="91452" marT="0" marB="0">
                    <a:solidFill>
                      <a:schemeClr val="bg2"/>
                    </a:solidFill>
                  </a:tcPr>
                </a:tc>
                <a:tc>
                  <a:txBody>
                    <a:bodyPr/>
                    <a:lstStyle/>
                    <a:p>
                      <a:pPr marL="0" marR="0" lvl="0" indent="0" algn="l" defTabSz="914400" rtl="0" eaLnBrk="1" fontAlgn="auto" latinLnBrk="0" hangingPunct="1">
                        <a:lnSpc>
                          <a:spcPct val="115000"/>
                        </a:lnSpc>
                        <a:spcBef>
                          <a:spcPts val="0"/>
                        </a:spcBef>
                        <a:spcAft>
                          <a:spcPts val="0"/>
                        </a:spcAft>
                        <a:buClrTx/>
                        <a:buSzTx/>
                        <a:buFont typeface="Symbol"/>
                        <a:buNone/>
                        <a:tabLst/>
                        <a:defRPr/>
                      </a:pPr>
                      <a:r>
                        <a:rPr lang="nl-NL" sz="1600" kern="1200" dirty="0">
                          <a:solidFill>
                            <a:schemeClr val="tx1"/>
                          </a:solidFill>
                          <a:latin typeface="+mn-lt"/>
                          <a:ea typeface="Geneva" pitchFamily="34" charset="0"/>
                          <a:cs typeface="Geneva" pitchFamily="34" charset="0"/>
                        </a:rPr>
                        <a:t>Naar ongelijk investeren en </a:t>
                      </a:r>
                      <a:r>
                        <a:rPr lang="nl-NL" sz="1600" b="1" kern="1200" dirty="0">
                          <a:solidFill>
                            <a:schemeClr val="tx1"/>
                          </a:solidFill>
                          <a:latin typeface="+mn-lt"/>
                          <a:ea typeface="Geneva" pitchFamily="34" charset="0"/>
                          <a:cs typeface="Geneva" pitchFamily="34" charset="0"/>
                        </a:rPr>
                        <a:t>s</a:t>
                      </a:r>
                      <a:r>
                        <a:rPr lang="nl-NL" sz="1600" b="1" dirty="0">
                          <a:solidFill>
                            <a:schemeClr val="tx1"/>
                          </a:solidFill>
                          <a:latin typeface="+mn-lt"/>
                        </a:rPr>
                        <a:t>pecifieke aandacht voor inwoners met een verhoogd gezondheidsrisico </a:t>
                      </a:r>
                      <a:r>
                        <a:rPr lang="nl-NL" sz="1600" dirty="0">
                          <a:solidFill>
                            <a:schemeClr val="tx1"/>
                          </a:solidFill>
                          <a:latin typeface="+mn-lt"/>
                        </a:rPr>
                        <a:t>(brandhaarden). Dit risico kan voortkomen uit ‘waar je wieg staat’, de levensfase of rondom life events. </a:t>
                      </a:r>
                    </a:p>
                  </a:txBody>
                  <a:tcPr marL="91452" marR="91452" marT="0" marB="0">
                    <a:solidFill>
                      <a:schemeClr val="accent1">
                        <a:lumMod val="20000"/>
                        <a:lumOff val="80000"/>
                      </a:schemeClr>
                    </a:solidFill>
                  </a:tcPr>
                </a:tc>
                <a:extLst>
                  <a:ext uri="{0D108BD9-81ED-4DB2-BD59-A6C34878D82A}">
                    <a16:rowId xmlns:a16="http://schemas.microsoft.com/office/drawing/2014/main" val="456888800"/>
                  </a:ext>
                </a:extLst>
              </a:tr>
              <a:tr h="564298">
                <a:tc>
                  <a:txBody>
                    <a:bodyPr/>
                    <a:lstStyle/>
                    <a:p>
                      <a:pPr marL="0" marR="0" lvl="0" indent="0" algn="l" defTabSz="914400" rtl="0" eaLnBrk="1" fontAlgn="auto" latinLnBrk="0" hangingPunct="1">
                        <a:lnSpc>
                          <a:spcPct val="115000"/>
                        </a:lnSpc>
                        <a:spcBef>
                          <a:spcPts val="0"/>
                        </a:spcBef>
                        <a:spcAft>
                          <a:spcPts val="0"/>
                        </a:spcAft>
                        <a:buClrTx/>
                        <a:buSzTx/>
                        <a:buFont typeface="Symbol"/>
                        <a:buNone/>
                        <a:tabLst/>
                        <a:defRPr/>
                      </a:pPr>
                      <a:r>
                        <a:rPr lang="nl-NL" sz="1600" b="0" kern="1200" dirty="0">
                          <a:solidFill>
                            <a:schemeClr val="tx1"/>
                          </a:solidFill>
                          <a:latin typeface="+mn-lt"/>
                          <a:ea typeface="Geneva" pitchFamily="34" charset="0"/>
                          <a:cs typeface="Geneva" pitchFamily="34" charset="0"/>
                        </a:rPr>
                        <a:t>Van gescheiden financiële stromen die elkaar niet altijd helpen</a:t>
                      </a:r>
                    </a:p>
                    <a:p>
                      <a:pPr marL="0" lvl="0" indent="0">
                        <a:lnSpc>
                          <a:spcPct val="115000"/>
                        </a:lnSpc>
                        <a:spcAft>
                          <a:spcPts val="0"/>
                        </a:spcAft>
                        <a:buFont typeface="Symbol"/>
                        <a:buNone/>
                      </a:pPr>
                      <a:endParaRPr lang="nl-NL" sz="1600" b="0" kern="1200" dirty="0">
                        <a:solidFill>
                          <a:schemeClr val="tx1"/>
                        </a:solidFill>
                        <a:latin typeface="+mn-lt"/>
                        <a:ea typeface="Geneva" pitchFamily="34" charset="0"/>
                        <a:cs typeface="Geneva" pitchFamily="34" charset="0"/>
                      </a:endParaRPr>
                    </a:p>
                  </a:txBody>
                  <a:tcPr marL="91452" marR="91452" marT="0" marB="0">
                    <a:solidFill>
                      <a:schemeClr val="bg2"/>
                    </a:solidFill>
                  </a:tcPr>
                </a:tc>
                <a:tc>
                  <a:txBody>
                    <a:bodyPr/>
                    <a:lstStyle/>
                    <a:p>
                      <a:pPr marL="0" marR="0" lvl="0" indent="0" algn="l" defTabSz="914400" rtl="0" eaLnBrk="1" fontAlgn="auto" latinLnBrk="0" hangingPunct="1">
                        <a:lnSpc>
                          <a:spcPct val="115000"/>
                        </a:lnSpc>
                        <a:spcBef>
                          <a:spcPts val="0"/>
                        </a:spcBef>
                        <a:spcAft>
                          <a:spcPts val="0"/>
                        </a:spcAft>
                        <a:buClrTx/>
                        <a:buSzTx/>
                        <a:buFont typeface="Symbol"/>
                        <a:buNone/>
                        <a:tabLst/>
                        <a:defRPr/>
                      </a:pPr>
                      <a:r>
                        <a:rPr lang="nl-NL" sz="1600" kern="1200" dirty="0">
                          <a:solidFill>
                            <a:schemeClr val="tx1"/>
                          </a:solidFill>
                          <a:latin typeface="+mn-lt"/>
                          <a:ea typeface="Geneva" pitchFamily="34" charset="0"/>
                          <a:cs typeface="Geneva" pitchFamily="34" charset="0"/>
                        </a:rPr>
                        <a:t>Naar meer gezamenlijke financiering met het zelfde doel voor één populatie</a:t>
                      </a:r>
                    </a:p>
                  </a:txBody>
                  <a:tcPr marL="91452" marR="91452" marT="0" marB="0">
                    <a:solidFill>
                      <a:schemeClr val="accent1">
                        <a:lumMod val="20000"/>
                        <a:lumOff val="80000"/>
                      </a:schemeClr>
                    </a:solidFill>
                  </a:tcPr>
                </a:tc>
                <a:extLst>
                  <a:ext uri="{0D108BD9-81ED-4DB2-BD59-A6C34878D82A}">
                    <a16:rowId xmlns:a16="http://schemas.microsoft.com/office/drawing/2014/main" val="2542064255"/>
                  </a:ext>
                </a:extLst>
              </a:tr>
              <a:tr h="564298">
                <a:tc>
                  <a:txBody>
                    <a:bodyPr/>
                    <a:lstStyle/>
                    <a:p>
                      <a:pPr marL="0" lvl="0" indent="0">
                        <a:lnSpc>
                          <a:spcPct val="115000"/>
                        </a:lnSpc>
                        <a:spcAft>
                          <a:spcPts val="0"/>
                        </a:spcAft>
                        <a:buFont typeface="Symbol"/>
                        <a:buNone/>
                      </a:pPr>
                      <a:r>
                        <a:rPr lang="nl-NL" sz="1600" b="0" kern="1200" dirty="0">
                          <a:solidFill>
                            <a:schemeClr val="tx1"/>
                          </a:solidFill>
                          <a:latin typeface="+mn-lt"/>
                          <a:ea typeface="Geneva" pitchFamily="34" charset="0"/>
                          <a:cs typeface="Geneva" pitchFamily="34" charset="0"/>
                        </a:rPr>
                        <a:t>Van veel data en informatie op veel verschillende plekken</a:t>
                      </a:r>
                    </a:p>
                  </a:txBody>
                  <a:tcPr marL="91452" marR="91452" marT="0" marB="0">
                    <a:solidFill>
                      <a:schemeClr val="bg2"/>
                    </a:solidFill>
                  </a:tcPr>
                </a:tc>
                <a:tc>
                  <a:txBody>
                    <a:bodyPr/>
                    <a:lstStyle/>
                    <a:p>
                      <a:pPr marL="0" lvl="0" indent="0">
                        <a:lnSpc>
                          <a:spcPct val="115000"/>
                        </a:lnSpc>
                        <a:spcAft>
                          <a:spcPts val="0"/>
                        </a:spcAft>
                        <a:buFont typeface="Symbol"/>
                        <a:buNone/>
                      </a:pPr>
                      <a:r>
                        <a:rPr lang="nl-NL" sz="1600" kern="1200" dirty="0">
                          <a:solidFill>
                            <a:schemeClr val="tx1"/>
                          </a:solidFill>
                          <a:latin typeface="+mn-lt"/>
                          <a:ea typeface="Geneva" pitchFamily="34" charset="0"/>
                          <a:cs typeface="Geneva" pitchFamily="34" charset="0"/>
                        </a:rPr>
                        <a:t>Naar een plek met regionale en lokale data en informatie waardoor samen verbeterd kan worden</a:t>
                      </a:r>
                    </a:p>
                  </a:txBody>
                  <a:tcPr marL="91452" marR="91452" marT="0" marB="0">
                    <a:solidFill>
                      <a:schemeClr val="accent1">
                        <a:lumMod val="20000"/>
                        <a:lumOff val="80000"/>
                      </a:schemeClr>
                    </a:solidFill>
                  </a:tcPr>
                </a:tc>
                <a:extLst>
                  <a:ext uri="{0D108BD9-81ED-4DB2-BD59-A6C34878D82A}">
                    <a16:rowId xmlns:a16="http://schemas.microsoft.com/office/drawing/2014/main" val="3715788018"/>
                  </a:ext>
                </a:extLst>
              </a:tr>
            </a:tbl>
          </a:graphicData>
        </a:graphic>
      </p:graphicFrame>
      <p:sp>
        <p:nvSpPr>
          <p:cNvPr id="6" name="Tekstvak 5">
            <a:extLst>
              <a:ext uri="{FF2B5EF4-FFF2-40B4-BE49-F238E27FC236}">
                <a16:creationId xmlns:a16="http://schemas.microsoft.com/office/drawing/2014/main" id="{D8EB504A-25BB-1A46-AD1D-1D47A7FD67BE}"/>
              </a:ext>
            </a:extLst>
          </p:cNvPr>
          <p:cNvSpPr txBox="1"/>
          <p:nvPr/>
        </p:nvSpPr>
        <p:spPr>
          <a:xfrm>
            <a:off x="240015" y="251027"/>
            <a:ext cx="9589785" cy="1384995"/>
          </a:xfrm>
          <a:prstGeom prst="rect">
            <a:avLst/>
          </a:prstGeom>
          <a:noFill/>
        </p:spPr>
        <p:txBody>
          <a:bodyPr wrap="square" rtlCol="0">
            <a:spAutoFit/>
          </a:bodyPr>
          <a:lstStyle/>
          <a:p>
            <a:r>
              <a:rPr lang="nl-NL" sz="2800" b="1" dirty="0"/>
              <a:t>Anders organiseren, Anders financieren </a:t>
            </a:r>
            <a:r>
              <a:rPr lang="nl-NL" sz="2800" dirty="0"/>
              <a:t>en</a:t>
            </a:r>
            <a:r>
              <a:rPr lang="nl-NL" sz="2800" b="1" dirty="0"/>
              <a:t> Anders monitoren </a:t>
            </a:r>
            <a:r>
              <a:rPr lang="nl-NL" sz="2800" dirty="0"/>
              <a:t>als basis voor de benodigde inhoudelijke verandering. Bijvoorbeeld:</a:t>
            </a:r>
          </a:p>
        </p:txBody>
      </p:sp>
      <p:pic>
        <p:nvPicPr>
          <p:cNvPr id="5" name="Afbeelding 4">
            <a:extLst>
              <a:ext uri="{FF2B5EF4-FFF2-40B4-BE49-F238E27FC236}">
                <a16:creationId xmlns:a16="http://schemas.microsoft.com/office/drawing/2014/main" id="{8F5AFD44-D0DC-0645-8B74-13E09880C1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089" y="251027"/>
            <a:ext cx="2052896" cy="804819"/>
          </a:xfrm>
          <a:prstGeom prst="rect">
            <a:avLst/>
          </a:prstGeom>
        </p:spPr>
      </p:pic>
    </p:spTree>
    <p:extLst>
      <p:ext uri="{BB962C8B-B14F-4D97-AF65-F5344CB8AC3E}">
        <p14:creationId xmlns:p14="http://schemas.microsoft.com/office/powerpoint/2010/main" val="462788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17CD0ED-A674-7740-9863-448B7FE4EA7E}"/>
              </a:ext>
            </a:extLst>
          </p:cNvPr>
          <p:cNvSpPr>
            <a:spLocks noGrp="1"/>
          </p:cNvSpPr>
          <p:nvPr>
            <p:ph type="title"/>
          </p:nvPr>
        </p:nvSpPr>
        <p:spPr/>
        <p:txBody>
          <a:bodyPr/>
          <a:lstStyle/>
          <a:p>
            <a:r>
              <a:rPr lang="nl-NL" b="1" dirty="0"/>
              <a:t>Eerste (deel) resultaten en inzichten </a:t>
            </a:r>
          </a:p>
        </p:txBody>
      </p:sp>
      <p:sp>
        <p:nvSpPr>
          <p:cNvPr id="4" name="Tijdelijke aanduiding voor inhoud 3">
            <a:extLst>
              <a:ext uri="{FF2B5EF4-FFF2-40B4-BE49-F238E27FC236}">
                <a16:creationId xmlns:a16="http://schemas.microsoft.com/office/drawing/2014/main" id="{59E4F0A4-C0A4-DB40-AFE8-27D60074DD49}"/>
              </a:ext>
            </a:extLst>
          </p:cNvPr>
          <p:cNvSpPr>
            <a:spLocks noGrp="1"/>
          </p:cNvSpPr>
          <p:nvPr>
            <p:ph sz="half" idx="1"/>
          </p:nvPr>
        </p:nvSpPr>
        <p:spPr/>
        <p:txBody>
          <a:bodyPr>
            <a:normAutofit fontScale="92500" lnSpcReduction="20000"/>
          </a:bodyPr>
          <a:lstStyle/>
          <a:p>
            <a:pPr marL="0" indent="0">
              <a:buNone/>
            </a:pPr>
            <a:r>
              <a:rPr lang="nl-NL" b="1" dirty="0"/>
              <a:t>(Deel) resultaten o.a.</a:t>
            </a:r>
          </a:p>
          <a:p>
            <a:r>
              <a:rPr lang="nl-NL" sz="1900" dirty="0"/>
              <a:t>Analyse van de brandhaarden in de </a:t>
            </a:r>
            <a:r>
              <a:rPr lang="nl-NL" sz="1900" b="1" dirty="0"/>
              <a:t>ouderenzorg</a:t>
            </a:r>
            <a:r>
              <a:rPr lang="nl-NL" sz="1900" dirty="0"/>
              <a:t> en interventies die we kunnen doen om dit te voorkomen. Twee voorbeelden: ouderen die vallen en medicijn gebruik </a:t>
            </a:r>
          </a:p>
          <a:p>
            <a:r>
              <a:rPr lang="nl-NL" sz="1900" dirty="0"/>
              <a:t>Analyse van de brandhaarden in de ondersteuning van </a:t>
            </a:r>
            <a:r>
              <a:rPr lang="nl-NL" sz="1900" b="1" dirty="0"/>
              <a:t>jeugd</a:t>
            </a:r>
            <a:r>
              <a:rPr lang="nl-NL" sz="1900" dirty="0"/>
              <a:t> en interventies die we kunnen doen om dit te voorkomen. Twee voorbeelden: kansenongelijkheid en opvoedingsverlegenheid </a:t>
            </a:r>
          </a:p>
          <a:p>
            <a:r>
              <a:rPr lang="nl-NL" sz="1900" dirty="0"/>
              <a:t>Proces voor uitvragen data bij de verschillende zorg- en welzijnsaanbieders en financiers;</a:t>
            </a:r>
          </a:p>
          <a:p>
            <a:r>
              <a:rPr lang="nl-NL" sz="1900" b="1" dirty="0"/>
              <a:t>Scenariomodel</a:t>
            </a:r>
            <a:r>
              <a:rPr lang="nl-NL" sz="1900" dirty="0"/>
              <a:t>: beeld van hoe de zorgvraag zich in de regio ontwikkelt richting 2030 en wat dit betekent voor het gebruik van de verschillende soorten voorzieningen; en hoe interventies dit beïnvloeden. </a:t>
            </a:r>
          </a:p>
          <a:p>
            <a:r>
              <a:rPr lang="nl-NL" sz="1900" dirty="0"/>
              <a:t>Startfoto financiële stromen</a:t>
            </a:r>
          </a:p>
          <a:p>
            <a:endParaRPr lang="nl-NL" dirty="0"/>
          </a:p>
        </p:txBody>
      </p:sp>
      <p:sp>
        <p:nvSpPr>
          <p:cNvPr id="5" name="Tijdelijke aanduiding voor inhoud 4">
            <a:extLst>
              <a:ext uri="{FF2B5EF4-FFF2-40B4-BE49-F238E27FC236}">
                <a16:creationId xmlns:a16="http://schemas.microsoft.com/office/drawing/2014/main" id="{6A33DE29-4CF8-354B-B318-1E9F1AD09779}"/>
              </a:ext>
            </a:extLst>
          </p:cNvPr>
          <p:cNvSpPr>
            <a:spLocks noGrp="1"/>
          </p:cNvSpPr>
          <p:nvPr>
            <p:ph sz="half" idx="2"/>
          </p:nvPr>
        </p:nvSpPr>
        <p:spPr/>
        <p:txBody>
          <a:bodyPr>
            <a:normAutofit fontScale="92500" lnSpcReduction="20000"/>
          </a:bodyPr>
          <a:lstStyle/>
          <a:p>
            <a:pPr marL="0" indent="0">
              <a:buNone/>
            </a:pPr>
            <a:r>
              <a:rPr lang="nl-NL" b="1" dirty="0"/>
              <a:t>Aandacht voor:</a:t>
            </a:r>
          </a:p>
          <a:p>
            <a:r>
              <a:rPr lang="nl-NL" sz="1900" dirty="0"/>
              <a:t>Het is een complexe verandering, waarbij de kosten voor de baten uit gaan. Lange adem en lef en daadkracht nodig.</a:t>
            </a:r>
          </a:p>
          <a:p>
            <a:r>
              <a:rPr lang="nl-NL" sz="1900" dirty="0"/>
              <a:t>We zijn al bezig met interventies (Achterhoek Rookvrij, Fit veur Altied, Achterhoek in Beweging), maar dat is op projectbasis. Met Achterhoek Gezond kunnen we structureel veranderen omdat ook de randvoorwaarden geborgd zijn.</a:t>
            </a:r>
          </a:p>
          <a:p>
            <a:r>
              <a:rPr lang="nl-NL" sz="1900" dirty="0"/>
              <a:t>De oplossing voor de problemen in de zorg zitten bij gezondheid; en dus ook in andere domeinen zoals werk, wonen en onderwijs.</a:t>
            </a:r>
          </a:p>
          <a:p>
            <a:pPr marL="0" indent="0">
              <a:buNone/>
            </a:pPr>
            <a:endParaRPr lang="nl-NL" dirty="0"/>
          </a:p>
        </p:txBody>
      </p:sp>
      <p:pic>
        <p:nvPicPr>
          <p:cNvPr id="6" name="Afbeelding 5">
            <a:extLst>
              <a:ext uri="{FF2B5EF4-FFF2-40B4-BE49-F238E27FC236}">
                <a16:creationId xmlns:a16="http://schemas.microsoft.com/office/drawing/2014/main" id="{2AFAB1EB-BF55-4F9B-B161-7039E85740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7725" y="317575"/>
            <a:ext cx="2052896" cy="804819"/>
          </a:xfrm>
          <a:prstGeom prst="rect">
            <a:avLst/>
          </a:prstGeom>
        </p:spPr>
      </p:pic>
    </p:spTree>
    <p:extLst>
      <p:ext uri="{BB962C8B-B14F-4D97-AF65-F5344CB8AC3E}">
        <p14:creationId xmlns:p14="http://schemas.microsoft.com/office/powerpoint/2010/main" val="30429535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6C4118A-B523-45D9-B427-8E05B2DEA6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ysClr val="windowText" lastClr="000000"/>
                </a:solidFill>
              </a:ln>
            </a:endParaRPr>
          </a:p>
        </p:txBody>
      </p:sp>
      <p:sp>
        <p:nvSpPr>
          <p:cNvPr id="4" name="Titel 3">
            <a:extLst>
              <a:ext uri="{FF2B5EF4-FFF2-40B4-BE49-F238E27FC236}">
                <a16:creationId xmlns:a16="http://schemas.microsoft.com/office/drawing/2014/main" id="{F8A3A589-D270-6E43-BA04-176B5F5E8D91}"/>
              </a:ext>
            </a:extLst>
          </p:cNvPr>
          <p:cNvSpPr>
            <a:spLocks noGrp="1"/>
          </p:cNvSpPr>
          <p:nvPr>
            <p:ph type="title"/>
          </p:nvPr>
        </p:nvSpPr>
        <p:spPr>
          <a:xfrm>
            <a:off x="836676" y="557189"/>
            <a:ext cx="4899039" cy="3346901"/>
          </a:xfrm>
          <a:noFill/>
        </p:spPr>
        <p:txBody>
          <a:bodyPr vert="horz" lIns="91440" tIns="45720" rIns="91440" bIns="45720" rtlCol="0" anchor="b">
            <a:normAutofit/>
          </a:bodyPr>
          <a:lstStyle/>
          <a:p>
            <a:r>
              <a:rPr lang="en-US" sz="5200" dirty="0"/>
              <a:t>Vragen? </a:t>
            </a:r>
          </a:p>
        </p:txBody>
      </p:sp>
      <p:pic>
        <p:nvPicPr>
          <p:cNvPr id="7" name="Picture 6" descr="Vraagteken op een groene pastelkleurige achtergrond">
            <a:extLst>
              <a:ext uri="{FF2B5EF4-FFF2-40B4-BE49-F238E27FC236}">
                <a16:creationId xmlns:a16="http://schemas.microsoft.com/office/drawing/2014/main" id="{D78737F7-9F37-4BAF-A6F1-2E346CEED9D9}"/>
              </a:ext>
            </a:extLst>
          </p:cNvPr>
          <p:cNvPicPr>
            <a:picLocks noChangeAspect="1"/>
          </p:cNvPicPr>
          <p:nvPr/>
        </p:nvPicPr>
        <p:blipFill rotWithShape="1">
          <a:blip r:embed="rId2"/>
          <a:srcRect l="33228"/>
          <a:stretch/>
        </p:blipFill>
        <p:spPr>
          <a:xfrm>
            <a:off x="6095999" y="10"/>
            <a:ext cx="6105655" cy="6857990"/>
          </a:xfrm>
          <a:prstGeom prst="rect">
            <a:avLst/>
          </a:prstGeom>
        </p:spPr>
      </p:pic>
    </p:spTree>
    <p:extLst>
      <p:ext uri="{BB962C8B-B14F-4D97-AF65-F5344CB8AC3E}">
        <p14:creationId xmlns:p14="http://schemas.microsoft.com/office/powerpoint/2010/main" val="2674262563"/>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1143</TotalTime>
  <Words>940</Words>
  <Application>Microsoft Macintosh PowerPoint</Application>
  <PresentationFormat>Breedbeeld</PresentationFormat>
  <Paragraphs>105</Paragraphs>
  <Slides>14</Slides>
  <Notes>7</Notes>
  <HiddenSlides>0</HiddenSlides>
  <MMClips>0</MMClips>
  <ScaleCrop>false</ScaleCrop>
  <HeadingPairs>
    <vt:vector size="6" baseType="variant">
      <vt:variant>
        <vt:lpstr>Gebruikte lettertypen</vt:lpstr>
      </vt:variant>
      <vt:variant>
        <vt:i4>9</vt:i4>
      </vt:variant>
      <vt:variant>
        <vt:lpstr>Thema</vt:lpstr>
      </vt:variant>
      <vt:variant>
        <vt:i4>2</vt:i4>
      </vt:variant>
      <vt:variant>
        <vt:lpstr>Diatitels</vt:lpstr>
      </vt:variant>
      <vt:variant>
        <vt:i4>14</vt:i4>
      </vt:variant>
    </vt:vector>
  </HeadingPairs>
  <TitlesOfParts>
    <vt:vector size="25" baseType="lpstr">
      <vt:lpstr>Arial</vt:lpstr>
      <vt:lpstr>Arial Black</vt:lpstr>
      <vt:lpstr>Calibri</vt:lpstr>
      <vt:lpstr>Calibri Light</vt:lpstr>
      <vt:lpstr>Geneva</vt:lpstr>
      <vt:lpstr>Objective</vt:lpstr>
      <vt:lpstr>Symbol</vt:lpstr>
      <vt:lpstr>Trebuchet MS</vt:lpstr>
      <vt:lpstr>Wingdings</vt:lpstr>
      <vt:lpstr>Kantoorthema</vt:lpstr>
      <vt:lpstr>1_Kantoorthema</vt:lpstr>
      <vt:lpstr>Achterhoek Raad   4 oktober 2021 </vt:lpstr>
      <vt:lpstr>Graag informeer ik u over</vt:lpstr>
      <vt:lpstr>Onze boodschap</vt:lpstr>
      <vt:lpstr>PowerPoint-presentatie</vt:lpstr>
      <vt:lpstr>Bijdrage aan levensverwachting (Haslam)</vt:lpstr>
      <vt:lpstr>Ruim 30% van ziektelast  toe te schrijven aan  ongezond gedrag en  gerelateerde  persoonsgeboden factoren</vt:lpstr>
      <vt:lpstr>PowerPoint-presentatie</vt:lpstr>
      <vt:lpstr>PowerPoint-presentatie</vt:lpstr>
      <vt:lpstr>Aanpak en werkwijze 8RHK Gezond </vt:lpstr>
      <vt:lpstr>Deze partijen zijn betrokken </vt:lpstr>
      <vt:lpstr>Stapsgewijs aan de slag met randvoorwaarden en inhoudelijke opgaven in De Achterhoek In 2021 gestart met veerkrachtige ouderen en weerbare jongeren </vt:lpstr>
      <vt:lpstr>PowerPoint-presentatie</vt:lpstr>
      <vt:lpstr>Eerste (deel) resultaten en inzichten </vt:lpstr>
      <vt:lpstr>Vragen? </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Barbara Ulfman</dc:creator>
  <cp:lastModifiedBy>Microsoft Office User</cp:lastModifiedBy>
  <cp:revision>117</cp:revision>
  <cp:lastPrinted>2021-10-03T17:57:34Z</cp:lastPrinted>
  <dcterms:created xsi:type="dcterms:W3CDTF">2021-03-10T15:31:43Z</dcterms:created>
  <dcterms:modified xsi:type="dcterms:W3CDTF">2021-10-03T18:01:13Z</dcterms:modified>
</cp:coreProperties>
</file>